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076138724" r:id="rId8"/>
    <p:sldId id="2076138725" r:id="rId9"/>
    <p:sldId id="2076138726" r:id="rId10"/>
    <p:sldId id="2076138733" r:id="rId11"/>
    <p:sldId id="2076138734" r:id="rId12"/>
    <p:sldId id="2076138731" r:id="rId13"/>
    <p:sldId id="2076138735" r:id="rId14"/>
    <p:sldId id="263" r:id="rId15"/>
    <p:sldId id="2076138722" r:id="rId16"/>
    <p:sldId id="2076138732" r:id="rId17"/>
    <p:sldId id="2076138723" r:id="rId18"/>
    <p:sldId id="2076138738" r:id="rId19"/>
    <p:sldId id="2076138736" r:id="rId20"/>
    <p:sldId id="264" r:id="rId21"/>
    <p:sldId id="265" r:id="rId22"/>
    <p:sldId id="2076138739" r:id="rId23"/>
    <p:sldId id="2076138740" r:id="rId24"/>
    <p:sldId id="2076138741" r:id="rId2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iIq2/+u+y29HJd7U3f+khDQklt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A9C279-C6B0-784E-B271-7D3BC0B2FC25}" v="169" dt="2023-04-19T20:16:24.3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09"/>
    <p:restoredTop sz="94746"/>
  </p:normalViewPr>
  <p:slideViewPr>
    <p:cSldViewPr snapToGrid="0">
      <p:cViewPr varScale="1">
        <p:scale>
          <a:sx n="197" d="100"/>
          <a:sy n="197" d="100"/>
        </p:scale>
        <p:origin x="22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1f9ac1f608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1f9ac1f608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1f9ac1f608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1f9ac1f608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1f9ac1f608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1f9ac1f608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1f9ac1f608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1f9ac1f608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750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6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7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44355" y="69574"/>
            <a:ext cx="1003088" cy="884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8" descr="Sha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bg>
      <p:bgPr>
        <a:solidFill>
          <a:schemeClr val="l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44355" y="69574"/>
            <a:ext cx="1003088" cy="884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36088" y="154120"/>
            <a:ext cx="1545916" cy="714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loudevents/spec/blob/main/subscriptions/spec.md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6;p3">
            <a:extLst>
              <a:ext uri="{FF2B5EF4-FFF2-40B4-BE49-F238E27FC236}">
                <a16:creationId xmlns:a16="http://schemas.microsoft.com/office/drawing/2014/main" id="{9DAD4FDD-5EC4-239C-54EA-FF19E2F58FDE}"/>
              </a:ext>
            </a:extLst>
          </p:cNvPr>
          <p:cNvSpPr txBox="1"/>
          <p:nvPr/>
        </p:nvSpPr>
        <p:spPr>
          <a:xfrm>
            <a:off x="383804" y="-1"/>
            <a:ext cx="9687566" cy="797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en-CA" sz="3200" b="1" dirty="0">
                <a:solidFill>
                  <a:srgbClr val="002C9D"/>
                </a:solidFill>
                <a:sym typeface="Calibri"/>
              </a:rPr>
              <a:t>Event definitions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0224E1-62B2-0985-9383-0A2337AF0038}"/>
              </a:ext>
            </a:extLst>
          </p:cNvPr>
          <p:cNvSpPr txBox="1"/>
          <p:nvPr/>
        </p:nvSpPr>
        <p:spPr>
          <a:xfrm>
            <a:off x="383804" y="4148647"/>
            <a:ext cx="10622604" cy="2308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1016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>
            <a:spAutoFit/>
          </a:bodyPr>
          <a:lstStyle/>
          <a:p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 lvl="8"/>
            <a:r>
              <a:rPr lang="en-GB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"id"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6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Contoso.CRM.Events.CustomerNoteAdded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lvl="8"/>
            <a:r>
              <a:rPr lang="en-GB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"description"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 note has been added to a customer"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lvl="8"/>
            <a:r>
              <a:rPr lang="en-GB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"format"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6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CloudEvents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/1.0"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lvl="8"/>
            <a:r>
              <a:rPr lang="en-GB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"metadata"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{</a:t>
            </a:r>
          </a:p>
          <a:p>
            <a:pPr lvl="8"/>
            <a:r>
              <a:rPr lang="en-GB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"attributes"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{…}</a:t>
            </a: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},</a:t>
            </a:r>
          </a:p>
          <a:p>
            <a:r>
              <a:rPr lang="en-GB" sz="1600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en-GB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schemaurl</a:t>
            </a:r>
            <a:r>
              <a:rPr lang="en-GB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"#/</a:t>
            </a:r>
            <a:r>
              <a:rPr lang="en-GB" sz="16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schemaGroups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GB" sz="16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Contoso.CRM.Events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/schemas/</a:t>
            </a:r>
            <a:r>
              <a:rPr lang="en-GB" sz="16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customerNoteAddedEventData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370127C-EBB4-A5D7-E6CA-A26BA6982885}"/>
              </a:ext>
            </a:extLst>
          </p:cNvPr>
          <p:cNvGrpSpPr/>
          <p:nvPr/>
        </p:nvGrpSpPr>
        <p:grpSpPr>
          <a:xfrm>
            <a:off x="479112" y="1281136"/>
            <a:ext cx="2162523" cy="1887757"/>
            <a:chOff x="479112" y="1281136"/>
            <a:chExt cx="2162523" cy="188775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5765DDA-CC4F-7FA2-17C6-51EF25E16FAC}"/>
                </a:ext>
              </a:extLst>
            </p:cNvPr>
            <p:cNvSpPr/>
            <p:nvPr/>
          </p:nvSpPr>
          <p:spPr>
            <a:xfrm>
              <a:off x="479112" y="1281136"/>
              <a:ext cx="1441682" cy="7275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definitionGroup</a:t>
              </a:r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D42EE91-74B9-7DA1-363A-E24AACEE50A5}"/>
                </a:ext>
              </a:extLst>
            </p:cNvPr>
            <p:cNvSpPr/>
            <p:nvPr/>
          </p:nvSpPr>
          <p:spPr>
            <a:xfrm>
              <a:off x="1199953" y="2441378"/>
              <a:ext cx="1441682" cy="7275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definition</a:t>
              </a:r>
            </a:p>
          </p:txBody>
        </p:sp>
        <p:cxnSp>
          <p:nvCxnSpPr>
            <p:cNvPr id="7" name="Elbow Connector 6">
              <a:extLst>
                <a:ext uri="{FF2B5EF4-FFF2-40B4-BE49-F238E27FC236}">
                  <a16:creationId xmlns:a16="http://schemas.microsoft.com/office/drawing/2014/main" id="{68EDB1A0-0C29-0598-62AD-31EBFDBC1BE3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rot="16200000" flipH="1">
              <a:off x="606435" y="2211618"/>
              <a:ext cx="796486" cy="39055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596EC6-4706-4B9A-6211-923465276267}"/>
                </a:ext>
              </a:extLst>
            </p:cNvPr>
            <p:cNvSpPr txBox="1"/>
            <p:nvPr/>
          </p:nvSpPr>
          <p:spPr>
            <a:xfrm>
              <a:off x="944755" y="2525349"/>
              <a:ext cx="2551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*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855CD2D-DAA9-493F-47A2-BDBE06868037}"/>
              </a:ext>
            </a:extLst>
          </p:cNvPr>
          <p:cNvSpPr txBox="1"/>
          <p:nvPr/>
        </p:nvSpPr>
        <p:spPr>
          <a:xfrm>
            <a:off x="5068083" y="1132660"/>
            <a:ext cx="577882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Groups of event definitions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Other message formats possible: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AMQP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MQTT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Protobuf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HTTP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…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218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B5C6A3-7B8C-2F63-2DFD-ECFBDEF07489}"/>
              </a:ext>
            </a:extLst>
          </p:cNvPr>
          <p:cNvSpPr txBox="1"/>
          <p:nvPr/>
        </p:nvSpPr>
        <p:spPr>
          <a:xfrm>
            <a:off x="291828" y="1076902"/>
            <a:ext cx="6699117" cy="5509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102165" dist="38100" dir="2700000" algn="tl" rotWithShape="0">
              <a:prstClr val="black">
                <a:alpha val="40000"/>
              </a:prstClr>
            </a:outerShdw>
            <a:softEdge rad="25400"/>
          </a:effectLst>
        </p:spPr>
        <p:txBody>
          <a:bodyPr wrap="square">
            <a:spAutoFit/>
          </a:bodyPr>
          <a:lstStyle/>
          <a:p>
            <a:r>
              <a:rPr lang="en-GB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"attributes"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{</a:t>
            </a:r>
          </a:p>
          <a:p>
            <a:r>
              <a:rPr lang="en-GB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"id"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{</a:t>
            </a:r>
          </a:p>
          <a:p>
            <a:r>
              <a:rPr lang="en-GB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"type"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"string"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"required"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true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},</a:t>
            </a:r>
          </a:p>
          <a:p>
            <a:r>
              <a:rPr lang="en-GB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"type"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{</a:t>
            </a:r>
          </a:p>
          <a:p>
            <a:r>
              <a:rPr lang="en-GB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"type"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"string"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"value"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6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Contoso.CRM.Events.CustomerNoteAdded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"required"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true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},</a:t>
            </a:r>
          </a:p>
          <a:p>
            <a:r>
              <a:rPr lang="en-GB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"source"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{</a:t>
            </a:r>
          </a:p>
          <a:p>
            <a:r>
              <a:rPr lang="en-GB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"type"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6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uritemplate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"value"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"/</a:t>
            </a:r>
            <a:r>
              <a:rPr lang="en-GB" sz="16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crm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/customers/</a:t>
            </a:r>
            <a:r>
              <a:rPr lang="en-GB" sz="1600" b="0" dirty="0">
                <a:solidFill>
                  <a:srgbClr val="CE9178"/>
                </a:solidFill>
                <a:effectLst/>
                <a:highlight>
                  <a:srgbClr val="0000FF"/>
                </a:highlight>
                <a:latin typeface="Menlo" panose="020B0609030804020204" pitchFamily="49" charset="0"/>
              </a:rPr>
              <a:t>{region}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"required"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true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},</a:t>
            </a:r>
          </a:p>
          <a:p>
            <a:r>
              <a:rPr lang="en-GB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"subject"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: {</a:t>
            </a:r>
          </a:p>
          <a:p>
            <a:r>
              <a:rPr lang="en-GB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"type"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6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uritemplate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"value"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6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urn:uuid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600" b="0" dirty="0">
                <a:solidFill>
                  <a:srgbClr val="CE9178"/>
                </a:solidFill>
                <a:effectLst/>
                <a:highlight>
                  <a:srgbClr val="0000FF"/>
                </a:highlight>
                <a:latin typeface="Menlo" panose="020B0609030804020204" pitchFamily="49" charset="0"/>
              </a:rPr>
              <a:t>{customer}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"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description"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6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"Customer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ID"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"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required"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r>
              <a:rPr lang="en-GB" sz="16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Google Shape;86;p3">
            <a:extLst>
              <a:ext uri="{FF2B5EF4-FFF2-40B4-BE49-F238E27FC236}">
                <a16:creationId xmlns:a16="http://schemas.microsoft.com/office/drawing/2014/main" id="{F1FA0D29-5FB1-1A57-2419-9A78B134133E}"/>
              </a:ext>
            </a:extLst>
          </p:cNvPr>
          <p:cNvSpPr txBox="1"/>
          <p:nvPr/>
        </p:nvSpPr>
        <p:spPr>
          <a:xfrm>
            <a:off x="383804" y="-1"/>
            <a:ext cx="9687566" cy="797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en-CA" sz="3200" b="1" dirty="0">
                <a:solidFill>
                  <a:srgbClr val="002C9D"/>
                </a:solidFill>
                <a:sym typeface="Calibri"/>
              </a:rPr>
              <a:t>Describing </a:t>
            </a:r>
            <a:r>
              <a:rPr lang="en-CA" sz="3200" b="1" dirty="0" err="1">
                <a:solidFill>
                  <a:srgbClr val="002C9D"/>
                </a:solidFill>
                <a:sym typeface="Calibri"/>
              </a:rPr>
              <a:t>CloudEvent</a:t>
            </a:r>
            <a:r>
              <a:rPr lang="en-CA" sz="3200" b="1" dirty="0">
                <a:solidFill>
                  <a:srgbClr val="002C9D"/>
                </a:solidFill>
                <a:sym typeface="Calibri"/>
              </a:rPr>
              <a:t> attributes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570AE6-A16C-542D-B76A-744ED77FA00B}"/>
              </a:ext>
            </a:extLst>
          </p:cNvPr>
          <p:cNvSpPr txBox="1"/>
          <p:nvPr/>
        </p:nvSpPr>
        <p:spPr>
          <a:xfrm>
            <a:off x="7097484" y="1076902"/>
            <a:ext cx="4927601" cy="1154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Additional constraints for context attributes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Mark attributes as </a:t>
            </a:r>
            <a:r>
              <a:rPr lang="en-US" sz="1600" i="1" dirty="0"/>
              <a:t>required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Provide a more accurate type like </a:t>
            </a:r>
            <a:r>
              <a:rPr lang="en-US" sz="1600" i="1" dirty="0" err="1"/>
              <a:t>uri</a:t>
            </a:r>
            <a:r>
              <a:rPr lang="en-US" sz="1600" dirty="0"/>
              <a:t> or </a:t>
            </a:r>
            <a:r>
              <a:rPr lang="en-US" sz="1600" i="1" dirty="0" err="1"/>
              <a:t>uritemplate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188538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6;p3">
            <a:extLst>
              <a:ext uri="{FF2B5EF4-FFF2-40B4-BE49-F238E27FC236}">
                <a16:creationId xmlns:a16="http://schemas.microsoft.com/office/drawing/2014/main" id="{CD1A75A0-CC27-BA3A-E1C7-10CDB08ABE31}"/>
              </a:ext>
            </a:extLst>
          </p:cNvPr>
          <p:cNvSpPr txBox="1"/>
          <p:nvPr/>
        </p:nvSpPr>
        <p:spPr>
          <a:xfrm>
            <a:off x="383804" y="0"/>
            <a:ext cx="10515600" cy="804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4000"/>
              <a:buFont typeface="Arial"/>
              <a:buNone/>
            </a:pPr>
            <a:r>
              <a:rPr lang="en-CA" sz="3200" b="1" dirty="0">
                <a:solidFill>
                  <a:srgbClr val="002C9D"/>
                </a:solidFill>
              </a:rPr>
              <a:t>Schema registry</a:t>
            </a:r>
            <a:endParaRPr sz="3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91A522-D6FC-6AC1-5A92-2C3AC966D862}"/>
              </a:ext>
            </a:extLst>
          </p:cNvPr>
          <p:cNvGrpSpPr/>
          <p:nvPr/>
        </p:nvGrpSpPr>
        <p:grpSpPr>
          <a:xfrm>
            <a:off x="548440" y="1905000"/>
            <a:ext cx="2883364" cy="3047999"/>
            <a:chOff x="548440" y="1905000"/>
            <a:chExt cx="2883364" cy="304799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58514CB-A5A6-E52E-0DB1-FBFDE9DC821C}"/>
                </a:ext>
              </a:extLst>
            </p:cNvPr>
            <p:cNvSpPr/>
            <p:nvPr/>
          </p:nvSpPr>
          <p:spPr>
            <a:xfrm>
              <a:off x="548440" y="1905000"/>
              <a:ext cx="1441682" cy="7275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schemaGroup</a:t>
              </a:r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2344B54-C2F3-16AD-AC87-0339943EBD54}"/>
                </a:ext>
              </a:extLst>
            </p:cNvPr>
            <p:cNvSpPr/>
            <p:nvPr/>
          </p:nvSpPr>
          <p:spPr>
            <a:xfrm>
              <a:off x="1269281" y="3065242"/>
              <a:ext cx="1441682" cy="7275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schema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6597D72-4D20-992C-75CE-1C5C5A9D28CD}"/>
                </a:ext>
              </a:extLst>
            </p:cNvPr>
            <p:cNvSpPr/>
            <p:nvPr/>
          </p:nvSpPr>
          <p:spPr>
            <a:xfrm>
              <a:off x="1990122" y="4225484"/>
              <a:ext cx="1441682" cy="7275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version</a:t>
              </a:r>
            </a:p>
          </p:txBody>
        </p:sp>
        <p:cxnSp>
          <p:nvCxnSpPr>
            <p:cNvPr id="7" name="Elbow Connector 6">
              <a:extLst>
                <a:ext uri="{FF2B5EF4-FFF2-40B4-BE49-F238E27FC236}">
                  <a16:creationId xmlns:a16="http://schemas.microsoft.com/office/drawing/2014/main" id="{7FF69C9D-4F68-243C-7D2E-CE678A4454C1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rot="16200000" flipH="1">
              <a:off x="1350712" y="3949831"/>
              <a:ext cx="796485" cy="482335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BE579601-52A6-E43D-94A1-4692D9DF84B5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 rot="16200000" flipH="1">
              <a:off x="643339" y="2803057"/>
              <a:ext cx="796485" cy="45540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BF5CCA-35C2-FC10-2B57-FAFD538CFC54}"/>
                </a:ext>
              </a:extLst>
            </p:cNvPr>
            <p:cNvSpPr txBox="1"/>
            <p:nvPr/>
          </p:nvSpPr>
          <p:spPr>
            <a:xfrm>
              <a:off x="962202" y="3178152"/>
              <a:ext cx="2551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*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8F82F6-9998-360C-CBB2-1F4A214C4129}"/>
                </a:ext>
              </a:extLst>
            </p:cNvPr>
            <p:cNvSpPr txBox="1"/>
            <p:nvPr/>
          </p:nvSpPr>
          <p:spPr>
            <a:xfrm>
              <a:off x="1734924" y="4309454"/>
              <a:ext cx="2551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*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36BE7DE-A31D-81CB-B121-352E1D9B05A2}"/>
              </a:ext>
            </a:extLst>
          </p:cNvPr>
          <p:cNvSpPr txBox="1"/>
          <p:nvPr/>
        </p:nvSpPr>
        <p:spPr>
          <a:xfrm>
            <a:off x="4274288" y="1731602"/>
            <a:ext cx="7187609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Collect schema information for payloads in groups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Store multiple versions of a schema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Schema definitions are widely used beyond messages and events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Independent from a specific schema definition language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28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6;p3">
            <a:extLst>
              <a:ext uri="{FF2B5EF4-FFF2-40B4-BE49-F238E27FC236}">
                <a16:creationId xmlns:a16="http://schemas.microsoft.com/office/drawing/2014/main" id="{36CA924E-54A6-32E3-D757-68ABF97CCEAD}"/>
              </a:ext>
            </a:extLst>
          </p:cNvPr>
          <p:cNvSpPr txBox="1"/>
          <p:nvPr/>
        </p:nvSpPr>
        <p:spPr>
          <a:xfrm>
            <a:off x="383804" y="-22642"/>
            <a:ext cx="10515600" cy="800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3200" b="1" dirty="0">
                <a:solidFill>
                  <a:srgbClr val="002C9D"/>
                </a:solidFill>
              </a:rPr>
              <a:t>Endpoints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6D3E66-DED9-CCCC-3F33-27370339F1B7}"/>
              </a:ext>
            </a:extLst>
          </p:cNvPr>
          <p:cNvSpPr txBox="1"/>
          <p:nvPr/>
        </p:nvSpPr>
        <p:spPr>
          <a:xfrm>
            <a:off x="4285457" y="3198462"/>
            <a:ext cx="6097112" cy="35394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101600" dist="38100" dir="2700000" algn="tl" rotWithShape="0">
              <a:prstClr val="black">
                <a:alpha val="40000"/>
              </a:prstClr>
            </a:outerShdw>
            <a:softEdge rad="25400"/>
          </a:effectLst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Contoso.CRM.Eventing.Http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{</a:t>
            </a:r>
          </a:p>
          <a:p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"id"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Contoso.CRM.Eventing.Http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0000FF"/>
                </a:highlight>
                <a:latin typeface="Menlo" panose="020B0609030804020204" pitchFamily="49" charset="0"/>
              </a:rPr>
              <a:t>"usage"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"producer"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0000FF"/>
                </a:highlight>
                <a:latin typeface="Menlo" panose="020B0609030804020204" pitchFamily="49" charset="0"/>
              </a:rPr>
              <a:t>"config"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{</a:t>
            </a:r>
          </a:p>
          <a:p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"protocol"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"HTTP"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"strict"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false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"endpoints"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[</a:t>
            </a:r>
          </a:p>
          <a:p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"https://</a:t>
            </a:r>
            <a:r>
              <a:rPr lang="en-GB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erpsystem.com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/events"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},</a:t>
            </a:r>
          </a:p>
          <a:p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0000FF"/>
                </a:highlight>
                <a:latin typeface="Menlo" panose="020B0609030804020204" pitchFamily="49" charset="0"/>
              </a:rPr>
              <a:t>"</a:t>
            </a:r>
            <a:r>
              <a:rPr lang="en-GB" b="0" dirty="0" err="1">
                <a:solidFill>
                  <a:srgbClr val="9CDCFE"/>
                </a:solidFill>
                <a:effectLst/>
                <a:highlight>
                  <a:srgbClr val="0000FF"/>
                </a:highlight>
                <a:latin typeface="Menlo" panose="020B0609030804020204" pitchFamily="49" charset="0"/>
              </a:rPr>
              <a:t>channel"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”my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/topic"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0000FF"/>
                </a:highlight>
                <a:latin typeface="Menlo" panose="020B0609030804020204" pitchFamily="49" charset="0"/>
              </a:rPr>
              <a:t>"</a:t>
            </a:r>
            <a:r>
              <a:rPr lang="en-GB" b="0" dirty="0" err="1">
                <a:solidFill>
                  <a:srgbClr val="9CDCFE"/>
                </a:solidFill>
                <a:effectLst/>
                <a:highlight>
                  <a:srgbClr val="0000FF"/>
                </a:highlight>
                <a:latin typeface="Menlo" panose="020B0609030804020204" pitchFamily="49" charset="0"/>
              </a:rPr>
              <a:t>definitionGroups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0000FF"/>
                </a:highlight>
                <a:latin typeface="Menlo" panose="020B060903080402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[</a:t>
            </a:r>
          </a:p>
          <a:p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"#/</a:t>
            </a:r>
            <a:r>
              <a:rPr lang="en-GB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definitionGroups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GB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Contoso.CRM.Events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],</a:t>
            </a:r>
          </a:p>
          <a:p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"format"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CloudEvents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/1.0"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D76CB38-EB32-3AD4-17C1-D53B7E606142}"/>
              </a:ext>
            </a:extLst>
          </p:cNvPr>
          <p:cNvGrpSpPr/>
          <p:nvPr/>
        </p:nvGrpSpPr>
        <p:grpSpPr>
          <a:xfrm>
            <a:off x="355652" y="1255209"/>
            <a:ext cx="2162523" cy="3145276"/>
            <a:chOff x="586665" y="3065242"/>
            <a:chExt cx="2162523" cy="314527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A205DA9-2E76-A108-B8FC-B13AE4184D37}"/>
                </a:ext>
              </a:extLst>
            </p:cNvPr>
            <p:cNvSpPr/>
            <p:nvPr/>
          </p:nvSpPr>
          <p:spPr>
            <a:xfrm>
              <a:off x="586665" y="3065242"/>
              <a:ext cx="1441682" cy="7275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endpoint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AD91444-A7B5-E17B-AF02-BCBA43F5055F}"/>
                </a:ext>
              </a:extLst>
            </p:cNvPr>
            <p:cNvSpPr/>
            <p:nvPr/>
          </p:nvSpPr>
          <p:spPr>
            <a:xfrm>
              <a:off x="1307506" y="4225484"/>
              <a:ext cx="1441682" cy="7275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definition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7F9A52C-5C77-26BF-E2AA-F3DDFA58016F}"/>
                </a:ext>
              </a:extLst>
            </p:cNvPr>
            <p:cNvSpPr/>
            <p:nvPr/>
          </p:nvSpPr>
          <p:spPr>
            <a:xfrm>
              <a:off x="1307506" y="5483003"/>
              <a:ext cx="1441682" cy="7275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definitionGroup</a:t>
              </a:r>
              <a:endParaRPr lang="en-US" dirty="0"/>
            </a:p>
            <a:p>
              <a:pPr algn="ctr"/>
              <a:r>
                <a:rPr lang="en-US" dirty="0"/>
                <a:t>(reference)</a:t>
              </a:r>
            </a:p>
          </p:txBody>
        </p:sp>
        <p:cxnSp>
          <p:nvCxnSpPr>
            <p:cNvPr id="9" name="Elbow Connector 8">
              <a:extLst>
                <a:ext uri="{FF2B5EF4-FFF2-40B4-BE49-F238E27FC236}">
                  <a16:creationId xmlns:a16="http://schemas.microsoft.com/office/drawing/2014/main" id="{B7554367-92A1-CE72-CE10-D81E590C755E}"/>
                </a:ext>
              </a:extLst>
            </p:cNvPr>
            <p:cNvCxnSpPr>
              <a:endCxn id="7" idx="1"/>
            </p:cNvCxnSpPr>
            <p:nvPr/>
          </p:nvCxnSpPr>
          <p:spPr>
            <a:xfrm rot="16200000" flipH="1">
              <a:off x="-5562" y="4533693"/>
              <a:ext cx="2054004" cy="5721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lbow Connector 9">
              <a:extLst>
                <a:ext uri="{FF2B5EF4-FFF2-40B4-BE49-F238E27FC236}">
                  <a16:creationId xmlns:a16="http://schemas.microsoft.com/office/drawing/2014/main" id="{A64592F5-CB2A-FB93-E778-C7CC211DDBC7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rot="16200000" flipH="1">
              <a:off x="713988" y="3995724"/>
              <a:ext cx="796486" cy="39055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A3CE32F-670F-4445-A913-57E7B23521B5}"/>
                </a:ext>
              </a:extLst>
            </p:cNvPr>
            <p:cNvSpPr txBox="1"/>
            <p:nvPr/>
          </p:nvSpPr>
          <p:spPr>
            <a:xfrm>
              <a:off x="1052308" y="4309455"/>
              <a:ext cx="2551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*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2CB274-A4C7-0946-C6B2-A398AC3F0096}"/>
                </a:ext>
              </a:extLst>
            </p:cNvPr>
            <p:cNvSpPr txBox="1"/>
            <p:nvPr/>
          </p:nvSpPr>
          <p:spPr>
            <a:xfrm>
              <a:off x="1021440" y="5552979"/>
              <a:ext cx="2551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*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8EF28C0-2083-9733-9469-24DC7BCFE0E8}"/>
              </a:ext>
            </a:extLst>
          </p:cNvPr>
          <p:cNvSpPr txBox="1"/>
          <p:nvPr/>
        </p:nvSpPr>
        <p:spPr>
          <a:xfrm>
            <a:off x="4285457" y="874203"/>
            <a:ext cx="6469629" cy="2268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Superset of </a:t>
            </a:r>
            <a:r>
              <a:rPr lang="en-US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definitionGroup</a:t>
            </a:r>
            <a:endParaRPr lang="en-US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600" dirty="0"/>
              <a:t>Additional attributes</a:t>
            </a:r>
          </a:p>
          <a:p>
            <a:pPr marL="2857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usage</a:t>
            </a:r>
            <a:r>
              <a:rPr lang="en-US" sz="1600" dirty="0"/>
              <a:t>: producer | consumer | subscriber</a:t>
            </a:r>
          </a:p>
          <a:p>
            <a:pPr marL="2857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channel</a:t>
            </a:r>
            <a:r>
              <a:rPr lang="en-US" sz="1600" dirty="0">
                <a:latin typeface="+mn-lt"/>
                <a:cs typeface="Consolas" panose="020B0609020204030204" pitchFamily="49" charset="0"/>
              </a:rPr>
              <a:t>: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latin typeface="+mn-lt"/>
                <a:cs typeface="Consolas" panose="020B0609020204030204" pitchFamily="49" charset="0"/>
              </a:rPr>
              <a:t>Correlate multiple endpoints of the same channel</a:t>
            </a:r>
            <a:endParaRPr lang="en-US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definitionGroups</a:t>
            </a:r>
            <a:r>
              <a:rPr lang="en-US" sz="1600" dirty="0">
                <a:latin typeface="+mn-lt"/>
                <a:cs typeface="Consolas" panose="020B0609020204030204" pitchFamily="49" charset="0"/>
              </a:rPr>
              <a:t>: References to existing definition groups</a:t>
            </a:r>
          </a:p>
          <a:p>
            <a:pPr marL="2857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config:</a:t>
            </a:r>
            <a:r>
              <a:rPr lang="en-US" sz="1600" dirty="0">
                <a:latin typeface="+mn-lt"/>
                <a:cs typeface="Consolas" panose="020B0609020204030204" pitchFamily="49" charset="0"/>
              </a:rPr>
              <a:t> Connectivity configuration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387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EEB8E8-8934-15B8-3782-E3E32249B7F9}"/>
              </a:ext>
            </a:extLst>
          </p:cNvPr>
          <p:cNvSpPr/>
          <p:nvPr/>
        </p:nvSpPr>
        <p:spPr>
          <a:xfrm>
            <a:off x="1105374" y="2184764"/>
            <a:ext cx="1649978" cy="7622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Producer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B71EAC1-62F8-C962-F226-250B4DD39DC9}"/>
              </a:ext>
            </a:extLst>
          </p:cNvPr>
          <p:cNvCxnSpPr>
            <a:cxnSpLocks/>
            <a:stCxn id="5" idx="0"/>
            <a:endCxn id="27" idx="3"/>
          </p:cNvCxnSpPr>
          <p:nvPr/>
        </p:nvCxnSpPr>
        <p:spPr>
          <a:xfrm flipV="1">
            <a:off x="2973066" y="2565875"/>
            <a:ext cx="891797" cy="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Hexagon 4">
            <a:extLst>
              <a:ext uri="{FF2B5EF4-FFF2-40B4-BE49-F238E27FC236}">
                <a16:creationId xmlns:a16="http://schemas.microsoft.com/office/drawing/2014/main" id="{BF706814-CECB-4B38-6B1B-67CD230FB09B}"/>
              </a:ext>
            </a:extLst>
          </p:cNvPr>
          <p:cNvSpPr/>
          <p:nvPr/>
        </p:nvSpPr>
        <p:spPr>
          <a:xfrm>
            <a:off x="2537638" y="2391138"/>
            <a:ext cx="435428" cy="349477"/>
          </a:xfrm>
          <a:prstGeom prst="hexago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79726F-1F70-8ED6-9F65-853B7DEB99C2}"/>
              </a:ext>
            </a:extLst>
          </p:cNvPr>
          <p:cNvSpPr txBox="1"/>
          <p:nvPr/>
        </p:nvSpPr>
        <p:spPr>
          <a:xfrm>
            <a:off x="89656" y="3911011"/>
            <a:ext cx="6006344" cy="1893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Event consumers </a:t>
            </a:r>
            <a:r>
              <a:rPr lang="en-US" sz="1600" b="1" dirty="0"/>
              <a:t>consume events from these endpoints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Sometimes referred to as </a:t>
            </a:r>
            <a:r>
              <a:rPr lang="en-US" sz="1600" i="1" dirty="0"/>
              <a:t>Pull 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Examples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Message consumption using MQTT or AMQP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Polling using HTTP (GET)</a:t>
            </a:r>
          </a:p>
        </p:txBody>
      </p:sp>
      <p:sp>
        <p:nvSpPr>
          <p:cNvPr id="7" name="Google Shape;86;p3">
            <a:extLst>
              <a:ext uri="{FF2B5EF4-FFF2-40B4-BE49-F238E27FC236}">
                <a16:creationId xmlns:a16="http://schemas.microsoft.com/office/drawing/2014/main" id="{4984949B-9453-093C-D4BF-2B0FBBB61442}"/>
              </a:ext>
            </a:extLst>
          </p:cNvPr>
          <p:cNvSpPr txBox="1"/>
          <p:nvPr/>
        </p:nvSpPr>
        <p:spPr>
          <a:xfrm>
            <a:off x="383804" y="-22642"/>
            <a:ext cx="10515600" cy="800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3200" b="1" dirty="0">
                <a:solidFill>
                  <a:srgbClr val="002C9D"/>
                </a:solidFill>
              </a:rPr>
              <a:t>Producer and consumer endpoints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AB1922-0533-067E-A3FC-7E1068471E8B}"/>
              </a:ext>
            </a:extLst>
          </p:cNvPr>
          <p:cNvSpPr/>
          <p:nvPr/>
        </p:nvSpPr>
        <p:spPr>
          <a:xfrm>
            <a:off x="9403594" y="2184763"/>
            <a:ext cx="1649978" cy="762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BAA1B56-D78A-B101-0888-7A22D50771E5}"/>
              </a:ext>
            </a:extLst>
          </p:cNvPr>
          <p:cNvCxnSpPr>
            <a:cxnSpLocks/>
            <a:endCxn id="15" idx="3"/>
          </p:cNvCxnSpPr>
          <p:nvPr/>
        </p:nvCxnSpPr>
        <p:spPr>
          <a:xfrm>
            <a:off x="7581091" y="2565875"/>
            <a:ext cx="160478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Hexagon 14">
            <a:extLst>
              <a:ext uri="{FF2B5EF4-FFF2-40B4-BE49-F238E27FC236}">
                <a16:creationId xmlns:a16="http://schemas.microsoft.com/office/drawing/2014/main" id="{0FA6B969-A72A-6F67-68BF-1D8C298D969F}"/>
              </a:ext>
            </a:extLst>
          </p:cNvPr>
          <p:cNvSpPr/>
          <p:nvPr/>
        </p:nvSpPr>
        <p:spPr>
          <a:xfrm>
            <a:off x="9185880" y="2391136"/>
            <a:ext cx="435428" cy="349477"/>
          </a:xfrm>
          <a:prstGeom prst="hexago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2FA773-B9C0-2D84-0DF5-C54DD19C2718}"/>
              </a:ext>
            </a:extLst>
          </p:cNvPr>
          <p:cNvSpPr txBox="1"/>
          <p:nvPr/>
        </p:nvSpPr>
        <p:spPr>
          <a:xfrm>
            <a:off x="6216734" y="3900545"/>
            <a:ext cx="5416465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Event </a:t>
            </a:r>
            <a:r>
              <a:rPr lang="en-US" sz="1600" b="1" dirty="0"/>
              <a:t>producers send events to these endpoints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Sometimes referred to as </a:t>
            </a:r>
            <a:r>
              <a:rPr lang="en-US" sz="1600" i="1" dirty="0"/>
              <a:t>Push 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Examples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Message publishing to an MQTT or AMQP topic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Posting events to an HTTP web hook</a:t>
            </a:r>
          </a:p>
          <a:p>
            <a:endParaRPr lang="en-US" i="1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32F4211-4344-9B4A-18E9-2F69AED4A61C}"/>
              </a:ext>
            </a:extLst>
          </p:cNvPr>
          <p:cNvCxnSpPr/>
          <p:nvPr/>
        </p:nvCxnSpPr>
        <p:spPr>
          <a:xfrm>
            <a:off x="6096000" y="1452664"/>
            <a:ext cx="0" cy="47081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ine Callout 2 22">
            <a:extLst>
              <a:ext uri="{FF2B5EF4-FFF2-40B4-BE49-F238E27FC236}">
                <a16:creationId xmlns:a16="http://schemas.microsoft.com/office/drawing/2014/main" id="{EB562CB6-C174-9892-8B44-9E71FE500959}"/>
              </a:ext>
            </a:extLst>
          </p:cNvPr>
          <p:cNvSpPr/>
          <p:nvPr/>
        </p:nvSpPr>
        <p:spPr>
          <a:xfrm>
            <a:off x="3791988" y="1220744"/>
            <a:ext cx="1153682" cy="49577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27989"/>
              <a:gd name="adj6" fmla="val -7259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Consumer Endpoint</a:t>
            </a:r>
          </a:p>
        </p:txBody>
      </p:sp>
      <p:sp>
        <p:nvSpPr>
          <p:cNvPr id="24" name="Line Callout 2 23">
            <a:extLst>
              <a:ext uri="{FF2B5EF4-FFF2-40B4-BE49-F238E27FC236}">
                <a16:creationId xmlns:a16="http://schemas.microsoft.com/office/drawing/2014/main" id="{1C41A81E-E6CE-2AA7-5392-2234862A75D6}"/>
              </a:ext>
            </a:extLst>
          </p:cNvPr>
          <p:cNvSpPr/>
          <p:nvPr/>
        </p:nvSpPr>
        <p:spPr>
          <a:xfrm>
            <a:off x="7371251" y="1260447"/>
            <a:ext cx="1153682" cy="495777"/>
          </a:xfrm>
          <a:prstGeom prst="borderCallout2">
            <a:avLst>
              <a:gd name="adj1" fmla="val 23921"/>
              <a:gd name="adj2" fmla="val 105742"/>
              <a:gd name="adj3" fmla="val 23921"/>
              <a:gd name="adj4" fmla="val 115185"/>
              <a:gd name="adj5" fmla="val 212476"/>
              <a:gd name="adj6" fmla="val 15925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Producer Endpoint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9475A95-D2F5-F59F-DB7B-D10076AC2B2F}"/>
              </a:ext>
            </a:extLst>
          </p:cNvPr>
          <p:cNvSpPr/>
          <p:nvPr/>
        </p:nvSpPr>
        <p:spPr>
          <a:xfrm>
            <a:off x="4067818" y="2184761"/>
            <a:ext cx="1649978" cy="7622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Consumer</a:t>
            </a:r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FC9D837E-31F2-5C56-1E99-0B96DE1ECE92}"/>
              </a:ext>
            </a:extLst>
          </p:cNvPr>
          <p:cNvSpPr/>
          <p:nvPr/>
        </p:nvSpPr>
        <p:spPr>
          <a:xfrm>
            <a:off x="3864863" y="2391136"/>
            <a:ext cx="435428" cy="349477"/>
          </a:xfrm>
          <a:prstGeom prst="hexagon">
            <a:avLst/>
          </a:prstGeom>
          <a:solidFill>
            <a:srgbClr val="92D050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FF80040E-A9E5-D4AB-818D-7432F9E141C0}"/>
              </a:ext>
            </a:extLst>
          </p:cNvPr>
          <p:cNvCxnSpPr>
            <a:stCxn id="27" idx="2"/>
            <a:endCxn id="5" idx="1"/>
          </p:cNvCxnSpPr>
          <p:nvPr/>
        </p:nvCxnSpPr>
        <p:spPr>
          <a:xfrm rot="5400000">
            <a:off x="3418964" y="2207347"/>
            <a:ext cx="2" cy="1066535"/>
          </a:xfrm>
          <a:prstGeom prst="curvedConnector3">
            <a:avLst>
              <a:gd name="adj1" fmla="val 11430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Line Callout 2 31">
            <a:extLst>
              <a:ext uri="{FF2B5EF4-FFF2-40B4-BE49-F238E27FC236}">
                <a16:creationId xmlns:a16="http://schemas.microsoft.com/office/drawing/2014/main" id="{9828B3E3-0B5B-DD38-9C3D-7012913B92CC}"/>
              </a:ext>
            </a:extLst>
          </p:cNvPr>
          <p:cNvSpPr/>
          <p:nvPr/>
        </p:nvSpPr>
        <p:spPr>
          <a:xfrm>
            <a:off x="3959683" y="3225705"/>
            <a:ext cx="1153682" cy="49577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8175"/>
              <a:gd name="adj6" fmla="val -35165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Initiate Connection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F8C7606-CC37-71CE-187D-500439217B01}"/>
              </a:ext>
            </a:extLst>
          </p:cNvPr>
          <p:cNvSpPr/>
          <p:nvPr/>
        </p:nvSpPr>
        <p:spPr>
          <a:xfrm>
            <a:off x="6437746" y="2184762"/>
            <a:ext cx="1649978" cy="7622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Producer</a:t>
            </a:r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B3C4C156-B815-0D56-C1D8-063A453159D4}"/>
              </a:ext>
            </a:extLst>
          </p:cNvPr>
          <p:cNvSpPr/>
          <p:nvPr/>
        </p:nvSpPr>
        <p:spPr>
          <a:xfrm>
            <a:off x="7870010" y="2391136"/>
            <a:ext cx="435428" cy="349477"/>
          </a:xfrm>
          <a:prstGeom prst="hexagon">
            <a:avLst/>
          </a:prstGeom>
          <a:solidFill>
            <a:schemeClr val="accent2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77AA7618-390B-F568-AEB3-A53FF035DA95}"/>
              </a:ext>
            </a:extLst>
          </p:cNvPr>
          <p:cNvCxnSpPr>
            <a:cxnSpLocks/>
            <a:stCxn id="34" idx="1"/>
            <a:endCxn id="15" idx="2"/>
          </p:cNvCxnSpPr>
          <p:nvPr/>
        </p:nvCxnSpPr>
        <p:spPr>
          <a:xfrm rot="16200000" flipH="1">
            <a:off x="8745659" y="2213023"/>
            <a:ext cx="12700" cy="1055180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Line Callout 2 38">
            <a:extLst>
              <a:ext uri="{FF2B5EF4-FFF2-40B4-BE49-F238E27FC236}">
                <a16:creationId xmlns:a16="http://schemas.microsoft.com/office/drawing/2014/main" id="{0D1A6A77-2679-DE83-7366-01EAA2E5E921}"/>
              </a:ext>
            </a:extLst>
          </p:cNvPr>
          <p:cNvSpPr/>
          <p:nvPr/>
        </p:nvSpPr>
        <p:spPr>
          <a:xfrm>
            <a:off x="7172956" y="3250838"/>
            <a:ext cx="1153682" cy="495777"/>
          </a:xfrm>
          <a:prstGeom prst="borderCallout2">
            <a:avLst>
              <a:gd name="adj1" fmla="val 11065"/>
              <a:gd name="adj2" fmla="val 106153"/>
              <a:gd name="adj3" fmla="val 11065"/>
              <a:gd name="adj4" fmla="val 116533"/>
              <a:gd name="adj5" fmla="val -38422"/>
              <a:gd name="adj6" fmla="val 1409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Initiate Connection</a:t>
            </a:r>
          </a:p>
        </p:txBody>
      </p:sp>
    </p:spTree>
    <p:extLst>
      <p:ext uri="{BB962C8B-B14F-4D97-AF65-F5344CB8AC3E}">
        <p14:creationId xmlns:p14="http://schemas.microsoft.com/office/powerpoint/2010/main" val="320137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2" grpId="0" animBg="1"/>
      <p:bldP spid="34" grpId="0" animBg="1"/>
      <p:bldP spid="3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1A7A560-BB34-9A48-E571-CB6EB55A191C}"/>
              </a:ext>
            </a:extLst>
          </p:cNvPr>
          <p:cNvSpPr txBox="1"/>
          <p:nvPr/>
        </p:nvSpPr>
        <p:spPr>
          <a:xfrm>
            <a:off x="1666430" y="4068764"/>
            <a:ext cx="878178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 subscription endpoint </a:t>
            </a:r>
            <a:r>
              <a:rPr lang="en-US" sz="1600" b="1" dirty="0"/>
              <a:t>exposes a subscription API </a:t>
            </a:r>
            <a:r>
              <a:rPr lang="en-US" sz="1600" dirty="0"/>
              <a:t>(</a:t>
            </a:r>
            <a:r>
              <a:rPr lang="en-US" sz="1600" dirty="0">
                <a:hlinkClick r:id="rId2"/>
              </a:rPr>
              <a:t>https://github.com/cloudevents/spec/blob/main/subscriptions/spec.md</a:t>
            </a:r>
            <a:r>
              <a:rPr lang="en-US" sz="16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 subscription defines </a:t>
            </a:r>
            <a:r>
              <a:rPr lang="en-US" sz="1600" b="1" dirty="0"/>
              <a:t>a set of events</a:t>
            </a:r>
            <a:r>
              <a:rPr lang="en-US" sz="1600" dirty="0"/>
              <a:t> that shall be sent </a:t>
            </a:r>
            <a:r>
              <a:rPr lang="en-US" sz="1600" b="1" dirty="0"/>
              <a:t>to a specified producer endpoint</a:t>
            </a:r>
          </a:p>
          <a:p>
            <a:endParaRPr lang="en-US" i="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3CC7F4-5751-5375-1DE2-2DBB3F447E37}"/>
              </a:ext>
            </a:extLst>
          </p:cNvPr>
          <p:cNvGrpSpPr/>
          <p:nvPr/>
        </p:nvGrpSpPr>
        <p:grpSpPr>
          <a:xfrm>
            <a:off x="2142049" y="2188594"/>
            <a:ext cx="7907902" cy="1201283"/>
            <a:chOff x="2203565" y="3708400"/>
            <a:chExt cx="7907902" cy="120128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72CBABE-E0D6-6D4C-45BB-45F28FE94FFA}"/>
                </a:ext>
              </a:extLst>
            </p:cNvPr>
            <p:cNvSpPr/>
            <p:nvPr/>
          </p:nvSpPr>
          <p:spPr>
            <a:xfrm>
              <a:off x="2203565" y="3708400"/>
              <a:ext cx="1649978" cy="12012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Producer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AEC07D9-52AA-1902-C9C7-931C611190DE}"/>
                </a:ext>
              </a:extLst>
            </p:cNvPr>
            <p:cNvSpPr/>
            <p:nvPr/>
          </p:nvSpPr>
          <p:spPr>
            <a:xfrm>
              <a:off x="8461489" y="4147458"/>
              <a:ext cx="1649978" cy="7622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Consumer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693A11F-986C-9FA1-2153-6459108C6D20}"/>
                </a:ext>
              </a:extLst>
            </p:cNvPr>
            <p:cNvCxnSpPr>
              <a:cxnSpLocks/>
              <a:stCxn id="10" idx="0"/>
              <a:endCxn id="6" idx="3"/>
            </p:cNvCxnSpPr>
            <p:nvPr/>
          </p:nvCxnSpPr>
          <p:spPr>
            <a:xfrm>
              <a:off x="4071257" y="4528570"/>
              <a:ext cx="4172518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D571EE6F-C8C3-F780-A18D-66093FEB1014}"/>
                </a:ext>
              </a:extLst>
            </p:cNvPr>
            <p:cNvSpPr/>
            <p:nvPr/>
          </p:nvSpPr>
          <p:spPr>
            <a:xfrm>
              <a:off x="8243775" y="4353831"/>
              <a:ext cx="435428" cy="349477"/>
            </a:xfrm>
            <a:prstGeom prst="hexagon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6510F3CB-A224-37FD-25FD-D4911121BED3}"/>
                </a:ext>
              </a:extLst>
            </p:cNvPr>
            <p:cNvSpPr/>
            <p:nvPr/>
          </p:nvSpPr>
          <p:spPr>
            <a:xfrm>
              <a:off x="3635829" y="3866864"/>
              <a:ext cx="435428" cy="349477"/>
            </a:xfrm>
            <a:prstGeom prst="hexagon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Curved Connector 7">
              <a:extLst>
                <a:ext uri="{FF2B5EF4-FFF2-40B4-BE49-F238E27FC236}">
                  <a16:creationId xmlns:a16="http://schemas.microsoft.com/office/drawing/2014/main" id="{0D4BE7B1-CE6F-9517-833A-0D5098D0D329}"/>
                </a:ext>
              </a:extLst>
            </p:cNvPr>
            <p:cNvCxnSpPr>
              <a:cxnSpLocks/>
              <a:stCxn id="4" idx="0"/>
              <a:endCxn id="7" idx="5"/>
            </p:cNvCxnSpPr>
            <p:nvPr/>
          </p:nvCxnSpPr>
          <p:spPr>
            <a:xfrm rot="16200000" flipV="1">
              <a:off x="6494886" y="1355866"/>
              <a:ext cx="280594" cy="5302590"/>
            </a:xfrm>
            <a:prstGeom prst="curvedConnector3">
              <a:avLst>
                <a:gd name="adj1" fmla="val 181470"/>
              </a:avLst>
            </a:prstGeom>
            <a:ln w="25400"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03A87126-A7FC-8EBF-1833-162E7C9556E5}"/>
                </a:ext>
              </a:extLst>
            </p:cNvPr>
            <p:cNvSpPr/>
            <p:nvPr/>
          </p:nvSpPr>
          <p:spPr>
            <a:xfrm>
              <a:off x="3635829" y="4353831"/>
              <a:ext cx="435428" cy="349477"/>
            </a:xfrm>
            <a:prstGeom prst="hexagon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Google Shape;86;p3">
            <a:extLst>
              <a:ext uri="{FF2B5EF4-FFF2-40B4-BE49-F238E27FC236}">
                <a16:creationId xmlns:a16="http://schemas.microsoft.com/office/drawing/2014/main" id="{50954270-B789-29DF-8DED-1120436D3604}"/>
              </a:ext>
            </a:extLst>
          </p:cNvPr>
          <p:cNvSpPr txBox="1"/>
          <p:nvPr/>
        </p:nvSpPr>
        <p:spPr>
          <a:xfrm>
            <a:off x="383804" y="-22642"/>
            <a:ext cx="10515600" cy="800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3200" b="1" dirty="0">
                <a:solidFill>
                  <a:srgbClr val="002C9D"/>
                </a:solidFill>
              </a:rPr>
              <a:t>Subscriber endpoints</a:t>
            </a:r>
          </a:p>
        </p:txBody>
      </p:sp>
      <p:sp>
        <p:nvSpPr>
          <p:cNvPr id="13" name="Line Callout 2 12">
            <a:extLst>
              <a:ext uri="{FF2B5EF4-FFF2-40B4-BE49-F238E27FC236}">
                <a16:creationId xmlns:a16="http://schemas.microsoft.com/office/drawing/2014/main" id="{50863DDD-A472-305F-FE12-AE6E1D92CEC1}"/>
              </a:ext>
            </a:extLst>
          </p:cNvPr>
          <p:cNvSpPr/>
          <p:nvPr/>
        </p:nvSpPr>
        <p:spPr>
          <a:xfrm>
            <a:off x="4586746" y="987626"/>
            <a:ext cx="1153682" cy="49577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46949"/>
              <a:gd name="adj6" fmla="val -60001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Subscriber Endpoint</a:t>
            </a:r>
          </a:p>
        </p:txBody>
      </p:sp>
    </p:spTree>
    <p:extLst>
      <p:ext uri="{BB962C8B-B14F-4D97-AF65-F5344CB8AC3E}">
        <p14:creationId xmlns:p14="http://schemas.microsoft.com/office/powerpoint/2010/main" val="2217174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6;p3">
            <a:extLst>
              <a:ext uri="{FF2B5EF4-FFF2-40B4-BE49-F238E27FC236}">
                <a16:creationId xmlns:a16="http://schemas.microsoft.com/office/drawing/2014/main" id="{C47ECF90-AEA1-59FA-36FB-C37F7C6C8127}"/>
              </a:ext>
            </a:extLst>
          </p:cNvPr>
          <p:cNvSpPr txBox="1"/>
          <p:nvPr/>
        </p:nvSpPr>
        <p:spPr>
          <a:xfrm>
            <a:off x="383804" y="0"/>
            <a:ext cx="10515600" cy="804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4000"/>
              <a:buFont typeface="Arial"/>
              <a:buNone/>
            </a:pPr>
            <a:r>
              <a:rPr lang="en-CA" sz="3200" b="1" dirty="0">
                <a:solidFill>
                  <a:srgbClr val="002C9D"/>
                </a:solidFill>
              </a:rPr>
              <a:t>Channels</a:t>
            </a:r>
            <a:endParaRPr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5813DA-DEA5-5689-1DB2-19D9663FD95D}"/>
              </a:ext>
            </a:extLst>
          </p:cNvPr>
          <p:cNvSpPr/>
          <p:nvPr/>
        </p:nvSpPr>
        <p:spPr>
          <a:xfrm>
            <a:off x="4124566" y="2175004"/>
            <a:ext cx="3674740" cy="1124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Channel</a:t>
            </a: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3CD732D4-460C-6938-F9D4-EDDE0E60506C}"/>
              </a:ext>
            </a:extLst>
          </p:cNvPr>
          <p:cNvSpPr/>
          <p:nvPr/>
        </p:nvSpPr>
        <p:spPr>
          <a:xfrm>
            <a:off x="3906852" y="2562559"/>
            <a:ext cx="435428" cy="349477"/>
          </a:xfrm>
          <a:prstGeom prst="hexago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6302CD1B-B4DF-DC1B-AAF6-55EF515C4E80}"/>
              </a:ext>
            </a:extLst>
          </p:cNvPr>
          <p:cNvSpPr/>
          <p:nvPr/>
        </p:nvSpPr>
        <p:spPr>
          <a:xfrm>
            <a:off x="7581592" y="2562558"/>
            <a:ext cx="435428" cy="349477"/>
          </a:xfrm>
          <a:prstGeom prst="hexago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2CC822D7-252E-64B8-5D67-5F8E654DE24E}"/>
              </a:ext>
            </a:extLst>
          </p:cNvPr>
          <p:cNvSpPr/>
          <p:nvPr/>
        </p:nvSpPr>
        <p:spPr>
          <a:xfrm>
            <a:off x="4718523" y="2425374"/>
            <a:ext cx="2486825" cy="62384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D123B6-A6B8-BC6B-42BF-E23C9C537344}"/>
              </a:ext>
            </a:extLst>
          </p:cNvPr>
          <p:cNvCxnSpPr>
            <a:cxnSpLocks/>
          </p:cNvCxnSpPr>
          <p:nvPr/>
        </p:nvCxnSpPr>
        <p:spPr>
          <a:xfrm>
            <a:off x="2269007" y="2745847"/>
            <a:ext cx="163784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577B4A-3284-5360-28CD-8F9ED06BDA9F}"/>
              </a:ext>
            </a:extLst>
          </p:cNvPr>
          <p:cNvCxnSpPr>
            <a:cxnSpLocks/>
          </p:cNvCxnSpPr>
          <p:nvPr/>
        </p:nvCxnSpPr>
        <p:spPr>
          <a:xfrm>
            <a:off x="8017020" y="2730894"/>
            <a:ext cx="163784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E0F14CD-3E5E-76DC-1DC8-14FB391FBB21}"/>
              </a:ext>
            </a:extLst>
          </p:cNvPr>
          <p:cNvSpPr txBox="1"/>
          <p:nvPr/>
        </p:nvSpPr>
        <p:spPr>
          <a:xfrm>
            <a:off x="1878805" y="4179100"/>
            <a:ext cx="3024775" cy="5847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101600" dist="38100" dir="2700000" algn="ctr" rotWithShape="0">
              <a:srgbClr val="000000">
                <a:alpha val="43137"/>
              </a:srgbClr>
            </a:outerShdw>
          </a:effectLst>
        </p:spPr>
        <p:txBody>
          <a:bodyPr wrap="square">
            <a:spAutoFit/>
          </a:bodyPr>
          <a:lstStyle/>
          <a:p>
            <a:r>
              <a:rPr lang="en-GB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"usage"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"producer"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channel"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6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”my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GB" sz="1600" dirty="0">
                <a:solidFill>
                  <a:srgbClr val="D4D4D4"/>
                </a:solidFill>
                <a:latin typeface="Menlo" panose="020B0609030804020204" pitchFamily="49" charset="0"/>
              </a:rPr>
              <a:t>channel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FB7E72-C32B-6352-CA18-0DCD00AABA8A}"/>
              </a:ext>
            </a:extLst>
          </p:cNvPr>
          <p:cNvSpPr txBox="1"/>
          <p:nvPr/>
        </p:nvSpPr>
        <p:spPr>
          <a:xfrm>
            <a:off x="7114833" y="4179100"/>
            <a:ext cx="3024775" cy="5847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101600" dist="38100" dir="2700000" algn="ctr" rotWithShape="0">
              <a:srgbClr val="000000">
                <a:alpha val="43137"/>
              </a:srgbClr>
            </a:outerShdw>
          </a:effectLst>
        </p:spPr>
        <p:txBody>
          <a:bodyPr wrap="square">
            <a:spAutoFit/>
          </a:bodyPr>
          <a:lstStyle/>
          <a:p>
            <a:r>
              <a:rPr lang="en-GB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"usage"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”consumer"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channel"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6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”my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GB" sz="1600" dirty="0">
                <a:solidFill>
                  <a:srgbClr val="D4D4D4"/>
                </a:solidFill>
                <a:latin typeface="Menlo" panose="020B0609030804020204" pitchFamily="49" charset="0"/>
              </a:rPr>
              <a:t>channel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D31D7-A180-48F7-FC9E-4D9C891A3E1B}"/>
              </a:ext>
            </a:extLst>
          </p:cNvPr>
          <p:cNvCxnSpPr>
            <a:stCxn id="15" idx="0"/>
          </p:cNvCxnSpPr>
          <p:nvPr/>
        </p:nvCxnSpPr>
        <p:spPr>
          <a:xfrm flipV="1">
            <a:off x="3391193" y="3049217"/>
            <a:ext cx="515659" cy="1129883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C2122A-3710-72FE-9BA9-BEF9E14E4530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8017020" y="3080371"/>
            <a:ext cx="610201" cy="1098729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740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6;p3">
            <a:extLst>
              <a:ext uri="{FF2B5EF4-FFF2-40B4-BE49-F238E27FC236}">
                <a16:creationId xmlns:a16="http://schemas.microsoft.com/office/drawing/2014/main" id="{B853A7B7-6ED7-8173-E883-D6B46EBDF9F8}"/>
              </a:ext>
            </a:extLst>
          </p:cNvPr>
          <p:cNvSpPr txBox="1"/>
          <p:nvPr/>
        </p:nvSpPr>
        <p:spPr>
          <a:xfrm>
            <a:off x="129422" y="0"/>
            <a:ext cx="10515600" cy="79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4000"/>
              <a:buFont typeface="Arial"/>
              <a:buNone/>
            </a:pPr>
            <a:r>
              <a:rPr lang="en-CA" sz="3600" b="1" dirty="0">
                <a:solidFill>
                  <a:srgbClr val="002C9D"/>
                </a:solidFill>
              </a:rPr>
              <a:t>What do these have in common?</a:t>
            </a:r>
            <a:endParaRPr sz="36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23C0508-740E-E35B-AEF4-F24DE9708B2B}"/>
              </a:ext>
            </a:extLst>
          </p:cNvPr>
          <p:cNvGrpSpPr/>
          <p:nvPr/>
        </p:nvGrpSpPr>
        <p:grpSpPr>
          <a:xfrm>
            <a:off x="516857" y="1756865"/>
            <a:ext cx="2162523" cy="1887757"/>
            <a:chOff x="479112" y="1281136"/>
            <a:chExt cx="2162523" cy="188775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6B4B997-CE4E-1E15-162B-E884084A27A8}"/>
                </a:ext>
              </a:extLst>
            </p:cNvPr>
            <p:cNvSpPr/>
            <p:nvPr/>
          </p:nvSpPr>
          <p:spPr>
            <a:xfrm>
              <a:off x="479112" y="1281136"/>
              <a:ext cx="1441682" cy="7275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definitionGroup</a:t>
              </a:r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149661C-925C-EE63-4A95-A17EB2D332C4}"/>
                </a:ext>
              </a:extLst>
            </p:cNvPr>
            <p:cNvSpPr/>
            <p:nvPr/>
          </p:nvSpPr>
          <p:spPr>
            <a:xfrm>
              <a:off x="1199953" y="2441378"/>
              <a:ext cx="1441682" cy="7275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definition</a:t>
              </a:r>
            </a:p>
          </p:txBody>
        </p: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6634AA11-471A-A757-93D0-00A5ADD569F1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 rot="16200000" flipH="1">
              <a:off x="606435" y="2211618"/>
              <a:ext cx="796486" cy="39055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C1B304E-5714-D32A-4DCD-32E03C616051}"/>
                </a:ext>
              </a:extLst>
            </p:cNvPr>
            <p:cNvSpPr txBox="1"/>
            <p:nvPr/>
          </p:nvSpPr>
          <p:spPr>
            <a:xfrm>
              <a:off x="944755" y="2525349"/>
              <a:ext cx="2551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*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4D964A2-7279-CA32-1367-ECA786EC3995}"/>
              </a:ext>
            </a:extLst>
          </p:cNvPr>
          <p:cNvGrpSpPr/>
          <p:nvPr/>
        </p:nvGrpSpPr>
        <p:grpSpPr>
          <a:xfrm>
            <a:off x="4397508" y="1765156"/>
            <a:ext cx="2162523" cy="3145276"/>
            <a:chOff x="586665" y="3065242"/>
            <a:chExt cx="2162523" cy="314527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8FD01E-B655-3316-6979-D225D2D780E8}"/>
                </a:ext>
              </a:extLst>
            </p:cNvPr>
            <p:cNvSpPr/>
            <p:nvPr/>
          </p:nvSpPr>
          <p:spPr>
            <a:xfrm>
              <a:off x="586665" y="3065242"/>
              <a:ext cx="1441682" cy="7275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endpoint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194201-89A8-93E0-11E5-02DC8D49D0E4}"/>
                </a:ext>
              </a:extLst>
            </p:cNvPr>
            <p:cNvSpPr/>
            <p:nvPr/>
          </p:nvSpPr>
          <p:spPr>
            <a:xfrm>
              <a:off x="1307506" y="4225484"/>
              <a:ext cx="1441682" cy="7275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definition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8573D88-EEA7-9CB4-FA4E-E68B98CA3F54}"/>
                </a:ext>
              </a:extLst>
            </p:cNvPr>
            <p:cNvSpPr/>
            <p:nvPr/>
          </p:nvSpPr>
          <p:spPr>
            <a:xfrm>
              <a:off x="1307506" y="5483003"/>
              <a:ext cx="1441682" cy="7275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definitionGroup</a:t>
              </a:r>
              <a:endParaRPr lang="en-US" dirty="0"/>
            </a:p>
            <a:p>
              <a:pPr algn="ctr"/>
              <a:r>
                <a:rPr lang="en-US" dirty="0"/>
                <a:t>(reference)</a:t>
              </a:r>
            </a:p>
          </p:txBody>
        </p:sp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04141786-08F4-C486-CB41-D6579E544347}"/>
                </a:ext>
              </a:extLst>
            </p:cNvPr>
            <p:cNvCxnSpPr>
              <a:endCxn id="11" idx="1"/>
            </p:cNvCxnSpPr>
            <p:nvPr/>
          </p:nvCxnSpPr>
          <p:spPr>
            <a:xfrm rot="16200000" flipH="1">
              <a:off x="-5562" y="4533693"/>
              <a:ext cx="2054004" cy="5721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8104062D-8E1D-3FDA-F80A-5661479AC8C3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rot="16200000" flipH="1">
              <a:off x="713988" y="3995724"/>
              <a:ext cx="796486" cy="39055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4EBF5C-2E5B-1D9B-1FF9-DC167873A926}"/>
                </a:ext>
              </a:extLst>
            </p:cNvPr>
            <p:cNvSpPr txBox="1"/>
            <p:nvPr/>
          </p:nvSpPr>
          <p:spPr>
            <a:xfrm>
              <a:off x="1052308" y="4309455"/>
              <a:ext cx="2551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*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DF2D1D-F132-5B94-8785-35C304330609}"/>
                </a:ext>
              </a:extLst>
            </p:cNvPr>
            <p:cNvSpPr txBox="1"/>
            <p:nvPr/>
          </p:nvSpPr>
          <p:spPr>
            <a:xfrm>
              <a:off x="1021440" y="5552979"/>
              <a:ext cx="2551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*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D1A8C21-0FFE-50D6-3449-5C7F132851D8}"/>
              </a:ext>
            </a:extLst>
          </p:cNvPr>
          <p:cNvGrpSpPr/>
          <p:nvPr/>
        </p:nvGrpSpPr>
        <p:grpSpPr>
          <a:xfrm>
            <a:off x="8321702" y="1756865"/>
            <a:ext cx="2883364" cy="3047999"/>
            <a:chOff x="548440" y="1905000"/>
            <a:chExt cx="2883364" cy="304799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2DA0C9E-7EB9-B4B5-54E8-863D057AE37B}"/>
                </a:ext>
              </a:extLst>
            </p:cNvPr>
            <p:cNvSpPr/>
            <p:nvPr/>
          </p:nvSpPr>
          <p:spPr>
            <a:xfrm>
              <a:off x="548440" y="1905000"/>
              <a:ext cx="1441682" cy="7275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schemaGroup</a:t>
              </a:r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633647C-DD27-257D-883A-F0CA37FC1273}"/>
                </a:ext>
              </a:extLst>
            </p:cNvPr>
            <p:cNvSpPr/>
            <p:nvPr/>
          </p:nvSpPr>
          <p:spPr>
            <a:xfrm>
              <a:off x="1269281" y="3065242"/>
              <a:ext cx="1441682" cy="7275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schema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64FCE02-5E36-53B6-4591-58DFA204B131}"/>
                </a:ext>
              </a:extLst>
            </p:cNvPr>
            <p:cNvSpPr/>
            <p:nvPr/>
          </p:nvSpPr>
          <p:spPr>
            <a:xfrm>
              <a:off x="1990122" y="4225484"/>
              <a:ext cx="1441682" cy="7275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version</a:t>
              </a:r>
            </a:p>
          </p:txBody>
        </p: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C1A61467-0885-3970-675B-378F2B402E6E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 rot="16200000" flipH="1">
              <a:off x="1350712" y="3949831"/>
              <a:ext cx="796485" cy="482335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C6AB44D3-25A3-6B00-C737-A6BCF4E857B7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 rot="16200000" flipH="1">
              <a:off x="643339" y="2803057"/>
              <a:ext cx="796485" cy="45540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DC80B84-21AD-1CBA-AA5D-2CF3F3A53C58}"/>
                </a:ext>
              </a:extLst>
            </p:cNvPr>
            <p:cNvSpPr txBox="1"/>
            <p:nvPr/>
          </p:nvSpPr>
          <p:spPr>
            <a:xfrm>
              <a:off x="962202" y="3178152"/>
              <a:ext cx="2551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*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2D8096F-A010-3B05-A4D7-1895ED856547}"/>
                </a:ext>
              </a:extLst>
            </p:cNvPr>
            <p:cNvSpPr txBox="1"/>
            <p:nvPr/>
          </p:nvSpPr>
          <p:spPr>
            <a:xfrm>
              <a:off x="1734924" y="4309454"/>
              <a:ext cx="2551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5736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6;p3">
            <a:extLst>
              <a:ext uri="{FF2B5EF4-FFF2-40B4-BE49-F238E27FC236}">
                <a16:creationId xmlns:a16="http://schemas.microsoft.com/office/drawing/2014/main" id="{B853A7B7-6ED7-8173-E883-D6B46EBDF9F8}"/>
              </a:ext>
            </a:extLst>
          </p:cNvPr>
          <p:cNvSpPr txBox="1"/>
          <p:nvPr/>
        </p:nvSpPr>
        <p:spPr>
          <a:xfrm>
            <a:off x="129422" y="0"/>
            <a:ext cx="10515600" cy="79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4000"/>
              <a:buFont typeface="Arial"/>
              <a:buNone/>
            </a:pPr>
            <a:r>
              <a:rPr lang="en-CA" sz="3600" b="1" dirty="0">
                <a:solidFill>
                  <a:srgbClr val="002C9D"/>
                </a:solidFill>
              </a:rPr>
              <a:t>A Registry for Groups of Resources</a:t>
            </a:r>
            <a:endParaRPr sz="36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23C0508-740E-E35B-AEF4-F24DE9708B2B}"/>
              </a:ext>
            </a:extLst>
          </p:cNvPr>
          <p:cNvGrpSpPr/>
          <p:nvPr/>
        </p:nvGrpSpPr>
        <p:grpSpPr>
          <a:xfrm>
            <a:off x="593057" y="2531565"/>
            <a:ext cx="2162523" cy="1887757"/>
            <a:chOff x="479112" y="1281136"/>
            <a:chExt cx="2162523" cy="188775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6B4B997-CE4E-1E15-162B-E884084A27A8}"/>
                </a:ext>
              </a:extLst>
            </p:cNvPr>
            <p:cNvSpPr/>
            <p:nvPr/>
          </p:nvSpPr>
          <p:spPr>
            <a:xfrm>
              <a:off x="479112" y="1281136"/>
              <a:ext cx="1441682" cy="7275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GROUP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149661C-925C-EE63-4A95-A17EB2D332C4}"/>
                </a:ext>
              </a:extLst>
            </p:cNvPr>
            <p:cNvSpPr/>
            <p:nvPr/>
          </p:nvSpPr>
          <p:spPr>
            <a:xfrm>
              <a:off x="1199953" y="2441378"/>
              <a:ext cx="1441682" cy="7275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RESOURCE</a:t>
              </a:r>
            </a:p>
          </p:txBody>
        </p: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6634AA11-471A-A757-93D0-00A5ADD569F1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 rot="16200000" flipH="1">
              <a:off x="606435" y="2211618"/>
              <a:ext cx="796486" cy="39055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C1B304E-5714-D32A-4DCD-32E03C616051}"/>
                </a:ext>
              </a:extLst>
            </p:cNvPr>
            <p:cNvSpPr txBox="1"/>
            <p:nvPr/>
          </p:nvSpPr>
          <p:spPr>
            <a:xfrm>
              <a:off x="944755" y="2525349"/>
              <a:ext cx="2551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*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DB929A8-C549-7F96-2834-D787FB10011F}"/>
              </a:ext>
            </a:extLst>
          </p:cNvPr>
          <p:cNvSpPr txBox="1"/>
          <p:nvPr/>
        </p:nvSpPr>
        <p:spPr>
          <a:xfrm>
            <a:off x="3724121" y="2743926"/>
            <a:ext cx="8364758" cy="22467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/model                              # Manage the registry model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                                   # Show all Groups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/GROUPs                             # Manage a Group Type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/GROUPs/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# Manage a Group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/GROUPs/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/RESOURCEs               # Manage a Resource Type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/GROUPs/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/RESOURCEs/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# Manage the latest Resource version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/GROUPs/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/RESOURCEs/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rID?meta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# Metadata about the latest Resource version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/GROUPs/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/RESOURCEs/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/versions  # Show version strings for a Resource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/GROUPs/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/RESOURCEs/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/versions/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vID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# Manage a Resource version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/GROUPs/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/RESOURCEs/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/versions/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vID?meta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Metadata about a version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7EF7C3-A7B2-1E6F-063B-8115D36DCF11}"/>
              </a:ext>
            </a:extLst>
          </p:cNvPr>
          <p:cNvSpPr txBox="1"/>
          <p:nvPr/>
        </p:nvSpPr>
        <p:spPr>
          <a:xfrm>
            <a:off x="3724121" y="2254116"/>
            <a:ext cx="1495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API Access</a:t>
            </a:r>
          </a:p>
        </p:txBody>
      </p:sp>
    </p:spTree>
    <p:extLst>
      <p:ext uri="{BB962C8B-B14F-4D97-AF65-F5344CB8AC3E}">
        <p14:creationId xmlns:p14="http://schemas.microsoft.com/office/powerpoint/2010/main" val="2580370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6;p3">
            <a:extLst>
              <a:ext uri="{FF2B5EF4-FFF2-40B4-BE49-F238E27FC236}">
                <a16:creationId xmlns:a16="http://schemas.microsoft.com/office/drawing/2014/main" id="{B853A7B7-6ED7-8173-E883-D6B46EBDF9F8}"/>
              </a:ext>
            </a:extLst>
          </p:cNvPr>
          <p:cNvSpPr txBox="1"/>
          <p:nvPr/>
        </p:nvSpPr>
        <p:spPr>
          <a:xfrm>
            <a:off x="129422" y="0"/>
            <a:ext cx="10515600" cy="79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4000"/>
              <a:buFont typeface="Arial"/>
              <a:buNone/>
            </a:pPr>
            <a:r>
              <a:rPr lang="en-CA" sz="3600" b="1" dirty="0">
                <a:solidFill>
                  <a:srgbClr val="002C9D"/>
                </a:solidFill>
              </a:rPr>
              <a:t>The New Repo on the Block</a:t>
            </a:r>
            <a:endParaRPr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A0ECE-8BA6-44C7-9B43-DF3E82C86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277" y="1577335"/>
            <a:ext cx="10183446" cy="38981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8860053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"/>
          <p:cNvSpPr txBox="1"/>
          <p:nvPr/>
        </p:nvSpPr>
        <p:spPr>
          <a:xfrm>
            <a:off x="383804" y="-19317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4000"/>
              <a:buFont typeface="Arial"/>
              <a:buNone/>
            </a:pPr>
            <a:r>
              <a:rPr lang="en-CA" sz="4000" b="1">
                <a:solidFill>
                  <a:srgbClr val="002C9D"/>
                </a:solidFill>
              </a:rPr>
              <a:t>Code of Conduct </a:t>
            </a:r>
            <a:endParaRPr/>
          </a:p>
        </p:txBody>
      </p:sp>
      <p:sp>
        <p:nvSpPr>
          <p:cNvPr id="87" name="Google Shape;87;p3"/>
          <p:cNvSpPr txBox="1"/>
          <p:nvPr/>
        </p:nvSpPr>
        <p:spPr>
          <a:xfrm>
            <a:off x="403675" y="933725"/>
            <a:ext cx="11306100" cy="53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en-CA" sz="3100">
                <a:solidFill>
                  <a:srgbClr val="262626"/>
                </a:solidFill>
              </a:rPr>
              <a:t>Remember the </a:t>
            </a:r>
            <a:r>
              <a:rPr lang="en-CA" sz="3100" b="1">
                <a:solidFill>
                  <a:srgbClr val="262626"/>
                </a:solidFill>
              </a:rPr>
              <a:t>Golden Rule</a:t>
            </a:r>
            <a:r>
              <a:rPr lang="en-CA" sz="3100">
                <a:solidFill>
                  <a:srgbClr val="262626"/>
                </a:solidFill>
              </a:rPr>
              <a:t>: Treat others as you would want to be treated - with kindness and respect </a:t>
            </a:r>
            <a:endParaRPr sz="3100">
              <a:solidFill>
                <a:srgbClr val="262626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endParaRPr sz="3100">
              <a:solidFill>
                <a:srgbClr val="262626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endParaRPr sz="3100">
              <a:solidFill>
                <a:srgbClr val="262626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en-CA" sz="3100">
                <a:solidFill>
                  <a:srgbClr val="262626"/>
                </a:solidFill>
              </a:rPr>
              <a:t>Scan the QR code to access and </a:t>
            </a:r>
            <a:endParaRPr sz="3100">
              <a:solidFill>
                <a:srgbClr val="262626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en-CA" sz="3100">
                <a:solidFill>
                  <a:srgbClr val="262626"/>
                </a:solidFill>
              </a:rPr>
              <a:t>review the </a:t>
            </a:r>
            <a:r>
              <a:rPr lang="en-CA" sz="3100" b="1">
                <a:solidFill>
                  <a:srgbClr val="262626"/>
                </a:solidFill>
              </a:rPr>
              <a:t>CNCF Code of Conduct</a:t>
            </a:r>
            <a:r>
              <a:rPr lang="en-CA" sz="3100">
                <a:solidFill>
                  <a:srgbClr val="262626"/>
                </a:solidFill>
              </a:rPr>
              <a:t>:</a:t>
            </a:r>
            <a:endParaRPr sz="3100">
              <a:solidFill>
                <a:srgbClr val="262626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endParaRPr sz="3100">
              <a:solidFill>
                <a:srgbClr val="262626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endParaRPr sz="3100">
              <a:solidFill>
                <a:srgbClr val="262626"/>
              </a:solidFill>
            </a:endParaRPr>
          </a:p>
        </p:txBody>
      </p:sp>
      <p:pic>
        <p:nvPicPr>
          <p:cNvPr id="88" name="Google Shape;88;p3"/>
          <p:cNvPicPr preferRelativeResize="0"/>
          <p:nvPr/>
        </p:nvPicPr>
        <p:blipFill rotWithShape="1">
          <a:blip r:embed="rId3">
            <a:alphaModFix/>
          </a:blip>
          <a:srcRect t="78529"/>
          <a:stretch/>
        </p:blipFill>
        <p:spPr>
          <a:xfrm>
            <a:off x="8409175" y="5523651"/>
            <a:ext cx="2490226" cy="69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2163" y="2689400"/>
            <a:ext cx="2684250" cy="268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BE7FC0-4C08-E511-A384-37D6A8520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226" y="1484315"/>
            <a:ext cx="6314414" cy="4209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Google Shape;86;p3">
            <a:extLst>
              <a:ext uri="{FF2B5EF4-FFF2-40B4-BE49-F238E27FC236}">
                <a16:creationId xmlns:a16="http://schemas.microsoft.com/office/drawing/2014/main" id="{2530024F-5E22-8383-6669-E415720DB44B}"/>
              </a:ext>
            </a:extLst>
          </p:cNvPr>
          <p:cNvSpPr txBox="1"/>
          <p:nvPr/>
        </p:nvSpPr>
        <p:spPr>
          <a:xfrm>
            <a:off x="129422" y="0"/>
            <a:ext cx="10515600" cy="79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4000"/>
              <a:buFont typeface="Arial"/>
              <a:buNone/>
            </a:pPr>
            <a:r>
              <a:rPr lang="en-CA" sz="3600" b="1" dirty="0">
                <a:solidFill>
                  <a:srgbClr val="002C9D"/>
                </a:solidFill>
              </a:rPr>
              <a:t>Start Small…</a:t>
            </a:r>
            <a:endParaRPr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0DA232-CAF3-5B23-53E3-6DD0018F4578}"/>
              </a:ext>
            </a:extLst>
          </p:cNvPr>
          <p:cNvSpPr txBox="1"/>
          <p:nvPr/>
        </p:nvSpPr>
        <p:spPr>
          <a:xfrm>
            <a:off x="637953" y="1467293"/>
            <a:ext cx="4338084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800"/>
              </a:spcAft>
            </a:pPr>
            <a:r>
              <a:rPr lang="en-US" sz="1600" dirty="0"/>
              <a:t>All in one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cereg</a:t>
            </a:r>
            <a:r>
              <a:rPr lang="en-US" sz="1600" dirty="0"/>
              <a:t> file</a:t>
            </a:r>
          </a:p>
          <a:p>
            <a:pPr>
              <a:lnSpc>
                <a:spcPct val="150000"/>
              </a:lnSpc>
              <a:spcAft>
                <a:spcPts val="1800"/>
              </a:spcAft>
            </a:pPr>
            <a:r>
              <a:rPr lang="en-US" sz="1600" dirty="0"/>
              <a:t>Managed with your source code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Inline everything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1600" dirty="0"/>
              <a:t>Schema inside event definition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Event definition inside endpoint</a:t>
            </a:r>
          </a:p>
          <a:p>
            <a:pPr lvl="2">
              <a:lnSpc>
                <a:spcPct val="150000"/>
              </a:lnSpc>
              <a:spcBef>
                <a:spcPts val="2400"/>
              </a:spcBef>
            </a:pPr>
            <a:r>
              <a:rPr lang="en-US" sz="1600" dirty="0"/>
              <a:t>With infrastructure support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Just schemas and event definitions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Let infrastructure create endpoint definition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36787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0F2F3A-B588-761A-2E97-2918D952B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9617" y="1472842"/>
            <a:ext cx="6132132" cy="4596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Google Shape;86;p3">
            <a:extLst>
              <a:ext uri="{FF2B5EF4-FFF2-40B4-BE49-F238E27FC236}">
                <a16:creationId xmlns:a16="http://schemas.microsoft.com/office/drawing/2014/main" id="{F2C50832-6377-E727-179E-3338E224F12E}"/>
              </a:ext>
            </a:extLst>
          </p:cNvPr>
          <p:cNvSpPr txBox="1"/>
          <p:nvPr/>
        </p:nvSpPr>
        <p:spPr>
          <a:xfrm>
            <a:off x="129422" y="0"/>
            <a:ext cx="10515600" cy="79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4000"/>
              <a:buFont typeface="Arial"/>
              <a:buNone/>
            </a:pPr>
            <a:r>
              <a:rPr lang="en-CA" sz="3600" b="1" dirty="0">
                <a:solidFill>
                  <a:srgbClr val="002C9D"/>
                </a:solidFill>
              </a:rPr>
              <a:t>…Or Do Something More Advanced</a:t>
            </a:r>
            <a:endParaRPr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4BB127-B22D-CA9E-B90D-B2D3547446C3}"/>
              </a:ext>
            </a:extLst>
          </p:cNvPr>
          <p:cNvSpPr txBox="1"/>
          <p:nvPr/>
        </p:nvSpPr>
        <p:spPr>
          <a:xfrm>
            <a:off x="595424" y="1472842"/>
            <a:ext cx="445504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Host a central registry in your organization</a:t>
            </a:r>
          </a:p>
          <a:p>
            <a:pPr>
              <a:spcBef>
                <a:spcPts val="2400"/>
              </a:spcBef>
            </a:pPr>
            <a:r>
              <a:rPr lang="en-US" sz="1600" dirty="0"/>
              <a:t>Define events and schemas for re-use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Governance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Versioning</a:t>
            </a:r>
          </a:p>
          <a:p>
            <a:pPr>
              <a:spcBef>
                <a:spcPts val="2400"/>
              </a:spcBef>
            </a:pPr>
            <a:r>
              <a:rPr lang="en-US" sz="1600" dirty="0"/>
              <a:t>Interoperability with other organizations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Departments inside one company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Vendors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Customers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Federated discovery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213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6;p3">
            <a:extLst>
              <a:ext uri="{FF2B5EF4-FFF2-40B4-BE49-F238E27FC236}">
                <a16:creationId xmlns:a16="http://schemas.microsoft.com/office/drawing/2014/main" id="{B853A7B7-6ED7-8173-E883-D6B46EBDF9F8}"/>
              </a:ext>
            </a:extLst>
          </p:cNvPr>
          <p:cNvSpPr txBox="1"/>
          <p:nvPr/>
        </p:nvSpPr>
        <p:spPr>
          <a:xfrm>
            <a:off x="129422" y="0"/>
            <a:ext cx="10515600" cy="79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4000"/>
              <a:buFont typeface="Arial"/>
              <a:buNone/>
            </a:pPr>
            <a:r>
              <a:rPr lang="en-CA" sz="3600" b="1" dirty="0">
                <a:solidFill>
                  <a:srgbClr val="002C9D"/>
                </a:solidFill>
              </a:rPr>
              <a:t>Where We Are</a:t>
            </a:r>
            <a:endParaRPr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A25CF3-5EEB-09A5-DBC6-DA17D6D300FD}"/>
              </a:ext>
            </a:extLst>
          </p:cNvPr>
          <p:cNvSpPr txBox="1"/>
          <p:nvPr/>
        </p:nvSpPr>
        <p:spPr>
          <a:xfrm>
            <a:off x="685800" y="1382486"/>
            <a:ext cx="1040674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Disclaimer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Everything is </a:t>
            </a:r>
            <a:r>
              <a:rPr lang="en-US" sz="2000" b="1" dirty="0"/>
              <a:t>work in progress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Changes may and will happen</a:t>
            </a:r>
          </a:p>
          <a:p>
            <a:pPr>
              <a:spcBef>
                <a:spcPts val="2400"/>
              </a:spcBef>
            </a:pPr>
            <a:r>
              <a:rPr lang="en-US" sz="2000" b="1" dirty="0"/>
              <a:t>Opportunity: </a:t>
            </a:r>
            <a:r>
              <a:rPr lang="en-US" sz="2000" dirty="0"/>
              <a:t>More people bring more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… use cases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… perspectives</a:t>
            </a:r>
            <a:endParaRPr lang="en-US" dirty="0"/>
          </a:p>
          <a:p>
            <a:pPr>
              <a:spcBef>
                <a:spcPts val="2400"/>
              </a:spcBef>
            </a:pPr>
            <a:r>
              <a:rPr lang="en-US" sz="2000" b="1" dirty="0"/>
              <a:t>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Define </a:t>
            </a:r>
            <a:r>
              <a:rPr lang="en-US" sz="2000" dirty="0" err="1"/>
              <a:t>CloudEvents</a:t>
            </a:r>
            <a:r>
              <a:rPr lang="en-US" sz="2000" dirty="0"/>
              <a:t> for </a:t>
            </a:r>
            <a:r>
              <a:rPr lang="en-US" sz="2000" dirty="0" err="1"/>
              <a:t>xRegistry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Enrichment or overloading for event definitions?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Endpoints that generically enrich events (example: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partitionkey</a:t>
            </a:r>
            <a:r>
              <a:rPr lang="en-US" sz="20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Validate concepts </a:t>
            </a:r>
            <a:r>
              <a:rPr lang="en-US" sz="2000" b="1" dirty="0"/>
              <a:t>proof-of-concept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374152469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6;p3">
            <a:extLst>
              <a:ext uri="{FF2B5EF4-FFF2-40B4-BE49-F238E27FC236}">
                <a16:creationId xmlns:a16="http://schemas.microsoft.com/office/drawing/2014/main" id="{8ABDA334-5B55-0983-5950-046A99A7C714}"/>
              </a:ext>
            </a:extLst>
          </p:cNvPr>
          <p:cNvSpPr txBox="1"/>
          <p:nvPr/>
        </p:nvSpPr>
        <p:spPr>
          <a:xfrm>
            <a:off x="4702175" y="3033676"/>
            <a:ext cx="2787650" cy="79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4000"/>
              <a:buFont typeface="Arial"/>
              <a:buNone/>
            </a:pPr>
            <a:r>
              <a:rPr lang="en-CA" sz="3600" b="1" dirty="0">
                <a:solidFill>
                  <a:srgbClr val="002C9D"/>
                </a:solidFill>
              </a:rPr>
              <a:t>Questions?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810014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89E3FF9-AACB-C602-8663-4A34AEC6D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900" y="1997146"/>
            <a:ext cx="4076700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86;p3">
            <a:extLst>
              <a:ext uri="{FF2B5EF4-FFF2-40B4-BE49-F238E27FC236}">
                <a16:creationId xmlns:a16="http://schemas.microsoft.com/office/drawing/2014/main" id="{1B6A9C93-A097-DA8F-FEB3-EEFA1BA32E6E}"/>
              </a:ext>
            </a:extLst>
          </p:cNvPr>
          <p:cNvSpPr txBox="1"/>
          <p:nvPr/>
        </p:nvSpPr>
        <p:spPr>
          <a:xfrm>
            <a:off x="2710239" y="1166776"/>
            <a:ext cx="6771522" cy="79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4000"/>
              <a:buFont typeface="Arial"/>
              <a:buNone/>
            </a:pPr>
            <a:r>
              <a:rPr lang="en-CA" sz="3600" b="1" dirty="0">
                <a:solidFill>
                  <a:srgbClr val="002C9D"/>
                </a:solidFill>
              </a:rPr>
              <a:t>Please provide your feedback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847141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1f9ac1f608_1_3"/>
          <p:cNvSpPr txBox="1"/>
          <p:nvPr/>
        </p:nvSpPr>
        <p:spPr>
          <a:xfrm>
            <a:off x="383804" y="-19317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4000"/>
              <a:buFont typeface="Arial"/>
              <a:buNone/>
            </a:pPr>
            <a:r>
              <a:rPr lang="en-CA" sz="4000" b="1">
                <a:solidFill>
                  <a:srgbClr val="002C9D"/>
                </a:solidFill>
              </a:rPr>
              <a:t>Virtual Audience Closed Captioning  </a:t>
            </a:r>
            <a:endParaRPr/>
          </a:p>
        </p:txBody>
      </p:sp>
      <p:sp>
        <p:nvSpPr>
          <p:cNvPr id="95" name="Google Shape;95;g21f9ac1f608_1_3"/>
          <p:cNvSpPr txBox="1"/>
          <p:nvPr/>
        </p:nvSpPr>
        <p:spPr>
          <a:xfrm>
            <a:off x="403675" y="933723"/>
            <a:ext cx="10515600" cy="53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endParaRPr sz="1800" b="1">
              <a:solidFill>
                <a:srgbClr val="262626"/>
              </a:solidFill>
            </a:endParaRPr>
          </a:p>
        </p:txBody>
      </p:sp>
      <p:sp>
        <p:nvSpPr>
          <p:cNvPr id="96" name="Google Shape;96;g21f9ac1f608_1_3"/>
          <p:cNvSpPr txBox="1"/>
          <p:nvPr/>
        </p:nvSpPr>
        <p:spPr>
          <a:xfrm>
            <a:off x="518825" y="1075400"/>
            <a:ext cx="11272800" cy="56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000">
                <a:latin typeface="Calibri"/>
                <a:ea typeface="Calibri"/>
                <a:cs typeface="Calibri"/>
                <a:sym typeface="Calibri"/>
              </a:rPr>
              <a:t>Closed captioning for the virtual audience is available during each session through </a:t>
            </a:r>
            <a:r>
              <a:rPr lang="en-CA" sz="3000">
                <a:solidFill>
                  <a:srgbClr val="45818E"/>
                </a:solidFill>
                <a:latin typeface="Calibri"/>
                <a:ea typeface="Calibri"/>
                <a:cs typeface="Calibri"/>
                <a:sym typeface="Calibri"/>
              </a:rPr>
              <a:t>Wordly</a:t>
            </a:r>
            <a:r>
              <a:rPr lang="en-CA" sz="3000">
                <a:latin typeface="Calibri"/>
                <a:ea typeface="Calibri"/>
                <a:cs typeface="Calibri"/>
                <a:sym typeface="Calibri"/>
              </a:rPr>
              <a:t>.         The </a:t>
            </a:r>
            <a:r>
              <a:rPr lang="en-CA" sz="3000">
                <a:solidFill>
                  <a:srgbClr val="45818E"/>
                </a:solidFill>
                <a:latin typeface="Calibri"/>
                <a:ea typeface="Calibri"/>
                <a:cs typeface="Calibri"/>
                <a:sym typeface="Calibri"/>
              </a:rPr>
              <a:t>Wordly</a:t>
            </a:r>
            <a:r>
              <a:rPr lang="en-CA" sz="3000">
                <a:latin typeface="Calibri"/>
                <a:ea typeface="Calibri"/>
                <a:cs typeface="Calibri"/>
                <a:sym typeface="Calibri"/>
              </a:rPr>
              <a:t> functionality can be found under the “Translation” tab on the session page. 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000">
                <a:solidFill>
                  <a:srgbClr val="45818E"/>
                </a:solidFill>
                <a:latin typeface="Calibri"/>
                <a:ea typeface="Calibri"/>
                <a:cs typeface="Calibri"/>
                <a:sym typeface="Calibri"/>
              </a:rPr>
              <a:t>Wordly</a:t>
            </a:r>
            <a:r>
              <a:rPr lang="en-CA" sz="3000">
                <a:latin typeface="Calibri"/>
                <a:ea typeface="Calibri"/>
                <a:cs typeface="Calibri"/>
                <a:sym typeface="Calibri"/>
              </a:rPr>
              <a:t> will default to English. If another language is needed, simply click the dropdown at the bottom of the “Translation” tab and choose from one of 26+ languages available so you don’t miss a beat from our presenters.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>
                <a:latin typeface="Calibri"/>
                <a:ea typeface="Calibri"/>
                <a:cs typeface="Calibri"/>
                <a:sym typeface="Calibri"/>
              </a:rPr>
              <a:t>*Note: Closed captioning is ONLY available during the scheduled live sessions and will not be available for the recordings on-demand within the virtual conference platform. 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g21f9ac1f608_1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3625" y="2108150"/>
            <a:ext cx="428625" cy="40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1f9ac1f608_1_13"/>
          <p:cNvSpPr txBox="1"/>
          <p:nvPr/>
        </p:nvSpPr>
        <p:spPr>
          <a:xfrm>
            <a:off x="383804" y="-19317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4000"/>
              <a:buFont typeface="Arial"/>
              <a:buNone/>
            </a:pPr>
            <a:r>
              <a:rPr lang="en-CA" sz="4000" b="1">
                <a:solidFill>
                  <a:srgbClr val="002C9D"/>
                </a:solidFill>
              </a:rPr>
              <a:t>Session Q+A</a:t>
            </a:r>
            <a:endParaRPr/>
          </a:p>
        </p:txBody>
      </p:sp>
      <p:sp>
        <p:nvSpPr>
          <p:cNvPr id="103" name="Google Shape;103;g21f9ac1f608_1_13"/>
          <p:cNvSpPr txBox="1"/>
          <p:nvPr/>
        </p:nvSpPr>
        <p:spPr>
          <a:xfrm>
            <a:off x="383800" y="1496175"/>
            <a:ext cx="11273400" cy="43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262626"/>
              </a:solidFill>
            </a:endParaRPr>
          </a:p>
          <a:p>
            <a:pPr marL="45720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Char char="●"/>
            </a:pPr>
            <a:r>
              <a:rPr lang="en-CA" sz="3000">
                <a:solidFill>
                  <a:srgbClr val="262626"/>
                </a:solidFill>
              </a:rPr>
              <a:t>Virtual attendees may submit questions to speakers through the CNCF Slack channel: </a:t>
            </a:r>
            <a:r>
              <a:rPr lang="en-CA" sz="3000" b="1">
                <a:solidFill>
                  <a:srgbClr val="262626"/>
                </a:solidFill>
              </a:rPr>
              <a:t>#2-Kubecon-sessions</a:t>
            </a:r>
            <a:endParaRPr sz="3000" b="1">
              <a:solidFill>
                <a:srgbClr val="262626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rgbClr val="262626"/>
              </a:solidFill>
            </a:endParaRPr>
          </a:p>
          <a:p>
            <a:pPr marL="45720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Char char="●"/>
            </a:pPr>
            <a:r>
              <a:rPr lang="en-CA" sz="3000">
                <a:solidFill>
                  <a:srgbClr val="262626"/>
                </a:solidFill>
              </a:rPr>
              <a:t>Please create a thread and tag the speaker(s) with questions about their talk. </a:t>
            </a:r>
            <a:endParaRPr sz="3000">
              <a:solidFill>
                <a:srgbClr val="262626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262626"/>
              </a:solidFill>
            </a:endParaRPr>
          </a:p>
          <a:p>
            <a:pPr marL="45720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Char char="●"/>
            </a:pPr>
            <a:r>
              <a:rPr lang="en-CA" sz="3000">
                <a:solidFill>
                  <a:srgbClr val="262626"/>
                </a:solidFill>
              </a:rPr>
              <a:t>Questions will be answered by the speaker and/or other community members after the session concludes.</a:t>
            </a:r>
            <a:endParaRPr sz="3000">
              <a:solidFill>
                <a:srgbClr val="262626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1f9ac1f608_1_17"/>
          <p:cNvSpPr txBox="1"/>
          <p:nvPr/>
        </p:nvSpPr>
        <p:spPr>
          <a:xfrm>
            <a:off x="317775" y="0"/>
            <a:ext cx="10515600" cy="9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4000"/>
              <a:buFont typeface="Arial"/>
              <a:buNone/>
            </a:pPr>
            <a:r>
              <a:rPr lang="en-CA" sz="4000" b="1" dirty="0">
                <a:solidFill>
                  <a:srgbClr val="002C9D"/>
                </a:solidFill>
              </a:rPr>
              <a:t>Sponsor Shout-Out! </a:t>
            </a:r>
            <a:endParaRPr dirty="0"/>
          </a:p>
        </p:txBody>
      </p:sp>
      <p:pic>
        <p:nvPicPr>
          <p:cNvPr id="109" name="Google Shape;109;g21f9ac1f608_1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6862" y="1646425"/>
            <a:ext cx="8258273" cy="461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21f9ac1f608_1_17"/>
          <p:cNvSpPr txBox="1"/>
          <p:nvPr/>
        </p:nvSpPr>
        <p:spPr>
          <a:xfrm>
            <a:off x="1966800" y="1325700"/>
            <a:ext cx="8258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500" b="1">
                <a:latin typeface="Calibri"/>
                <a:ea typeface="Calibri"/>
                <a:cs typeface="Calibri"/>
                <a:sym typeface="Calibri"/>
              </a:rPr>
              <a:t>Thank you to our Session Recording Sponsor:</a:t>
            </a:r>
            <a:endParaRPr sz="35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1f9ac1f608_1_38"/>
          <p:cNvSpPr txBox="1"/>
          <p:nvPr/>
        </p:nvSpPr>
        <p:spPr>
          <a:xfrm>
            <a:off x="838204" y="268397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4000"/>
              <a:buFont typeface="Arial"/>
              <a:buNone/>
            </a:pPr>
            <a:r>
              <a:rPr lang="en-CA" sz="5400" b="1">
                <a:solidFill>
                  <a:srgbClr val="002C9D"/>
                </a:solidFill>
              </a:rPr>
              <a:t>Enjoy the Session!</a:t>
            </a:r>
            <a:endParaRPr sz="2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6;p3">
            <a:extLst>
              <a:ext uri="{FF2B5EF4-FFF2-40B4-BE49-F238E27FC236}">
                <a16:creationId xmlns:a16="http://schemas.microsoft.com/office/drawing/2014/main" id="{6D260477-E308-1B14-FAF1-C1818F23D329}"/>
              </a:ext>
            </a:extLst>
          </p:cNvPr>
          <p:cNvSpPr txBox="1"/>
          <p:nvPr/>
        </p:nvSpPr>
        <p:spPr>
          <a:xfrm>
            <a:off x="823329" y="2432182"/>
            <a:ext cx="8203940" cy="79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4000"/>
              <a:buFont typeface="Arial"/>
              <a:buNone/>
            </a:pPr>
            <a:r>
              <a:rPr lang="en-CA" sz="3600" b="1" dirty="0">
                <a:solidFill>
                  <a:srgbClr val="002C9D"/>
                </a:solidFill>
              </a:rPr>
              <a:t>Introducing </a:t>
            </a:r>
            <a:r>
              <a:rPr lang="en-CA" sz="3600" b="1" dirty="0" err="1">
                <a:solidFill>
                  <a:srgbClr val="002C9D"/>
                </a:solidFill>
              </a:rPr>
              <a:t>CloudEvents</a:t>
            </a:r>
            <a:r>
              <a:rPr lang="en-CA" sz="3600" b="1" dirty="0">
                <a:solidFill>
                  <a:srgbClr val="002C9D"/>
                </a:solidFill>
              </a:rPr>
              <a:t> Discovery</a:t>
            </a:r>
            <a:endParaRPr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85B160-2FBC-1F0E-7F46-479722476839}"/>
              </a:ext>
            </a:extLst>
          </p:cNvPr>
          <p:cNvSpPr txBox="1"/>
          <p:nvPr/>
        </p:nvSpPr>
        <p:spPr>
          <a:xfrm>
            <a:off x="823329" y="3429000"/>
            <a:ext cx="28777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2C9D"/>
                </a:solidFill>
              </a:rPr>
              <a:t>Clemens </a:t>
            </a:r>
            <a:r>
              <a:rPr lang="en-US" sz="1600" b="1" dirty="0" err="1">
                <a:solidFill>
                  <a:srgbClr val="002C9D"/>
                </a:solidFill>
              </a:rPr>
              <a:t>Vasters</a:t>
            </a:r>
            <a:r>
              <a:rPr lang="en-US" sz="1600" b="1" dirty="0">
                <a:solidFill>
                  <a:srgbClr val="002C9D"/>
                </a:solidFill>
              </a:rPr>
              <a:t>, Microsoft</a:t>
            </a:r>
          </a:p>
          <a:p>
            <a:r>
              <a:rPr lang="en-US" sz="1600" b="1" dirty="0">
                <a:solidFill>
                  <a:srgbClr val="002C9D"/>
                </a:solidFill>
              </a:rPr>
              <a:t>Klaus </a:t>
            </a:r>
            <a:r>
              <a:rPr lang="en-US" sz="1600" b="1" dirty="0" err="1">
                <a:solidFill>
                  <a:srgbClr val="002C9D"/>
                </a:solidFill>
              </a:rPr>
              <a:t>Deissner</a:t>
            </a:r>
            <a:r>
              <a:rPr lang="en-US" sz="1600" b="1" dirty="0">
                <a:solidFill>
                  <a:srgbClr val="002C9D"/>
                </a:solidFill>
              </a:rPr>
              <a:t>,    SAP</a:t>
            </a:r>
          </a:p>
        </p:txBody>
      </p:sp>
    </p:spTree>
    <p:extLst>
      <p:ext uri="{BB962C8B-B14F-4D97-AF65-F5344CB8AC3E}">
        <p14:creationId xmlns:p14="http://schemas.microsoft.com/office/powerpoint/2010/main" val="743922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6;p3">
            <a:extLst>
              <a:ext uri="{FF2B5EF4-FFF2-40B4-BE49-F238E27FC236}">
                <a16:creationId xmlns:a16="http://schemas.microsoft.com/office/drawing/2014/main" id="{CD1A75A0-CC27-BA3A-E1C7-10CDB08ABE31}"/>
              </a:ext>
            </a:extLst>
          </p:cNvPr>
          <p:cNvSpPr txBox="1"/>
          <p:nvPr/>
        </p:nvSpPr>
        <p:spPr>
          <a:xfrm>
            <a:off x="383804" y="-19317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4000"/>
              <a:buFont typeface="Arial"/>
              <a:buNone/>
            </a:pPr>
            <a:r>
              <a:rPr lang="en-CA" sz="3600" b="1" dirty="0">
                <a:solidFill>
                  <a:srgbClr val="002C9D"/>
                </a:solidFill>
              </a:rPr>
              <a:t>What Happened so Far…</a:t>
            </a:r>
            <a:endParaRPr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0343FC-D7DE-A259-94B8-404B1BBEC86E}"/>
              </a:ext>
            </a:extLst>
          </p:cNvPr>
          <p:cNvSpPr txBox="1"/>
          <p:nvPr/>
        </p:nvSpPr>
        <p:spPr>
          <a:xfrm>
            <a:off x="383804" y="928914"/>
            <a:ext cx="8781967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/>
              <a:t>CloudEvents</a:t>
            </a:r>
            <a:r>
              <a:rPr lang="en-US" sz="1600" dirty="0"/>
              <a:t>…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…specification was </a:t>
            </a:r>
            <a:r>
              <a:rPr lang="en-US" sz="1600" b="1" dirty="0"/>
              <a:t>started in CNCF’s Serverless Working Group in (late) 2017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…project approved as </a:t>
            </a:r>
            <a:r>
              <a:rPr lang="en-US" sz="1600" b="1" dirty="0"/>
              <a:t>sandbox-level project in May 2018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…specification </a:t>
            </a:r>
            <a:r>
              <a:rPr lang="en-US" sz="1600" b="1" dirty="0"/>
              <a:t>v1.0 got released in October 2019</a:t>
            </a:r>
            <a:r>
              <a:rPr lang="en-US" sz="1600" dirty="0"/>
              <a:t>, incubation-level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Meeting of the Serverless Working Group At </a:t>
            </a:r>
            <a:r>
              <a:rPr lang="en-US" sz="1600" b="1" dirty="0" err="1"/>
              <a:t>KubeCon</a:t>
            </a:r>
            <a:r>
              <a:rPr lang="en-US" sz="1600" b="1" dirty="0"/>
              <a:t> </a:t>
            </a:r>
            <a:r>
              <a:rPr lang="en-US" sz="1600" b="1" dirty="0" err="1"/>
              <a:t>CloudNativeCon</a:t>
            </a:r>
            <a:r>
              <a:rPr lang="en-US" sz="1600" b="1" dirty="0"/>
              <a:t> 2019 in San Diego</a:t>
            </a:r>
          </a:p>
          <a:p>
            <a:pPr marL="285750" indent="-285750">
              <a:lnSpc>
                <a:spcPct val="150000"/>
              </a:lnSpc>
              <a:buFont typeface="Symbol" pitchFamily="2" charset="2"/>
              <a:buChar char="Þ"/>
            </a:pPr>
            <a:r>
              <a:rPr lang="en-US" sz="1600" dirty="0"/>
              <a:t>Decision to </a:t>
            </a:r>
            <a:r>
              <a:rPr lang="en-US" sz="1600" b="1" dirty="0"/>
              <a:t>work on event discovery and subscriptions next</a:t>
            </a:r>
          </a:p>
          <a:p>
            <a:pPr marL="285750" indent="-285750">
              <a:lnSpc>
                <a:spcPct val="150000"/>
              </a:lnSpc>
              <a:buFont typeface="Symbol" pitchFamily="2" charset="2"/>
              <a:buChar char="Þ"/>
            </a:pPr>
            <a:endParaRPr lang="en-US" sz="1600" b="1" dirty="0"/>
          </a:p>
          <a:p>
            <a:pPr>
              <a:lnSpc>
                <a:spcPct val="150000"/>
              </a:lnSpc>
            </a:pPr>
            <a:r>
              <a:rPr lang="en-US" sz="1600" dirty="0"/>
              <a:t>Since then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 lot of improvements and additional protocol bindings for the spec (today v1.02)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SDK 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Draft specs: CE SQL, </a:t>
            </a:r>
            <a:r>
              <a:rPr lang="en-US" sz="1600" b="1" dirty="0"/>
              <a:t>Registry</a:t>
            </a:r>
            <a:r>
              <a:rPr lang="en-US" sz="1600" dirty="0"/>
              <a:t>, Pagination and Subscriptions</a:t>
            </a:r>
            <a:endParaRPr lang="en-US" dirty="0"/>
          </a:p>
          <a:p>
            <a:pPr marL="285750" indent="-285750">
              <a:buFont typeface="Symbol" pitchFamily="2" charset="2"/>
              <a:buChar char="Þ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807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6;p3">
            <a:extLst>
              <a:ext uri="{FF2B5EF4-FFF2-40B4-BE49-F238E27FC236}">
                <a16:creationId xmlns:a16="http://schemas.microsoft.com/office/drawing/2014/main" id="{CD1A75A0-CC27-BA3A-E1C7-10CDB08ABE31}"/>
              </a:ext>
            </a:extLst>
          </p:cNvPr>
          <p:cNvSpPr txBox="1"/>
          <p:nvPr/>
        </p:nvSpPr>
        <p:spPr>
          <a:xfrm>
            <a:off x="383804" y="-19317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4000"/>
              <a:buFont typeface="Arial"/>
              <a:buNone/>
            </a:pPr>
            <a:r>
              <a:rPr lang="en-CA" sz="3600" b="1" dirty="0">
                <a:solidFill>
                  <a:srgbClr val="002C9D"/>
                </a:solidFill>
              </a:rPr>
              <a:t>What is Discovery?</a:t>
            </a:r>
            <a:endParaRPr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E635D3-40C8-48F7-F7ED-E30A8BA04D93}"/>
              </a:ext>
            </a:extLst>
          </p:cNvPr>
          <p:cNvSpPr txBox="1"/>
          <p:nvPr/>
        </p:nvSpPr>
        <p:spPr>
          <a:xfrm>
            <a:off x="383804" y="1397540"/>
            <a:ext cx="5515107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What events are used in a specific context?</a:t>
            </a:r>
          </a:p>
          <a:p>
            <a:pPr marL="285750" indent="-285750">
              <a:spcBef>
                <a:spcPts val="1800"/>
              </a:spcBef>
              <a:buFont typeface="Symbol" pitchFamily="2" charset="2"/>
              <a:buChar char="Þ"/>
            </a:pPr>
            <a:r>
              <a:rPr lang="en-US" sz="2000" b="1" i="1" dirty="0"/>
              <a:t>Event definition registry</a:t>
            </a:r>
          </a:p>
          <a:p>
            <a:pPr marL="285750" indent="-285750">
              <a:buFont typeface="Symbol" pitchFamily="2" charset="2"/>
              <a:buChar char="Þ"/>
            </a:pPr>
            <a:endParaRPr lang="en-US" sz="2000" dirty="0"/>
          </a:p>
          <a:p>
            <a:pPr lvl="2"/>
            <a:endParaRPr lang="en-US" sz="2000" dirty="0"/>
          </a:p>
          <a:p>
            <a:r>
              <a:rPr lang="en-US" sz="2000" dirty="0"/>
              <a:t>What do they look like?</a:t>
            </a:r>
          </a:p>
          <a:p>
            <a:pPr marL="285750" indent="-285750">
              <a:spcBef>
                <a:spcPts val="1800"/>
              </a:spcBef>
              <a:buFont typeface="Symbol" pitchFamily="2" charset="2"/>
              <a:buChar char="Þ"/>
            </a:pPr>
            <a:r>
              <a:rPr lang="en-US" sz="2000" b="1" i="1" dirty="0"/>
              <a:t>Schema registry</a:t>
            </a:r>
          </a:p>
          <a:p>
            <a:pPr marL="285750" indent="-285750">
              <a:buFont typeface="Symbol" pitchFamily="2" charset="2"/>
              <a:buChar char="Þ"/>
            </a:pPr>
            <a:endParaRPr lang="en-US" sz="2000" dirty="0"/>
          </a:p>
          <a:p>
            <a:pPr marL="285750" indent="-285750">
              <a:buFont typeface="Symbol" pitchFamily="2" charset="2"/>
              <a:buChar char="Þ"/>
            </a:pPr>
            <a:endParaRPr lang="en-US" sz="2000" dirty="0"/>
          </a:p>
          <a:p>
            <a:r>
              <a:rPr lang="en-US" sz="2000" dirty="0"/>
              <a:t>Where can I consume or produce them?</a:t>
            </a:r>
          </a:p>
          <a:p>
            <a:pPr marL="285750" indent="-285750">
              <a:spcBef>
                <a:spcPts val="1800"/>
              </a:spcBef>
              <a:buFont typeface="Symbol" pitchFamily="2" charset="2"/>
              <a:buChar char="Þ"/>
            </a:pPr>
            <a:r>
              <a:rPr lang="en-US" sz="2000" b="1" i="1" dirty="0"/>
              <a:t>Endpoint registry</a:t>
            </a:r>
          </a:p>
          <a:p>
            <a:pPr marL="285750" indent="-285750">
              <a:buFont typeface="Symbol" pitchFamily="2" charset="2"/>
              <a:buChar char="Þ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235E9-A668-07E3-4E89-5840E08B6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24684"/>
            <a:ext cx="5876880" cy="38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496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12383</TotalTime>
  <Words>1196</Words>
  <Application>Microsoft Macintosh PowerPoint</Application>
  <PresentationFormat>Widescreen</PresentationFormat>
  <Paragraphs>232</Paragraphs>
  <Slides>24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Consolas</vt:lpstr>
      <vt:lpstr>Menlo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Contini</dc:creator>
  <cp:lastModifiedBy>Deissner, Klaus</cp:lastModifiedBy>
  <cp:revision>2</cp:revision>
  <dcterms:created xsi:type="dcterms:W3CDTF">2019-07-29T21:37:05Z</dcterms:created>
  <dcterms:modified xsi:type="dcterms:W3CDTF">2023-05-08T18:26:55Z</dcterms:modified>
</cp:coreProperties>
</file>